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4" r:id="rId1"/>
    <p:sldMasterId id="2147483978" r:id="rId2"/>
    <p:sldMasterId id="2147484004" r:id="rId3"/>
  </p:sldMasterIdLst>
  <p:notesMasterIdLst>
    <p:notesMasterId r:id="rId89"/>
  </p:notesMasterIdLst>
  <p:sldIdLst>
    <p:sldId id="944" r:id="rId4"/>
    <p:sldId id="2147483647" r:id="rId5"/>
    <p:sldId id="256" r:id="rId6"/>
    <p:sldId id="265" r:id="rId7"/>
    <p:sldId id="2147483644" r:id="rId8"/>
    <p:sldId id="288" r:id="rId9"/>
    <p:sldId id="289" r:id="rId10"/>
    <p:sldId id="260" r:id="rId11"/>
    <p:sldId id="2147471552" r:id="rId12"/>
    <p:sldId id="2147471581" r:id="rId13"/>
    <p:sldId id="2147471584" r:id="rId14"/>
    <p:sldId id="1097" r:id="rId15"/>
    <p:sldId id="314" r:id="rId16"/>
    <p:sldId id="2147471556" r:id="rId17"/>
    <p:sldId id="2147471557" r:id="rId18"/>
    <p:sldId id="316" r:id="rId19"/>
    <p:sldId id="2147471594" r:id="rId20"/>
    <p:sldId id="2147471596" r:id="rId21"/>
    <p:sldId id="258" r:id="rId22"/>
    <p:sldId id="259" r:id="rId23"/>
    <p:sldId id="272" r:id="rId24"/>
    <p:sldId id="273" r:id="rId25"/>
    <p:sldId id="274" r:id="rId26"/>
    <p:sldId id="2147471609" r:id="rId27"/>
    <p:sldId id="299" r:id="rId28"/>
    <p:sldId id="298" r:id="rId29"/>
    <p:sldId id="301" r:id="rId30"/>
    <p:sldId id="281" r:id="rId31"/>
    <p:sldId id="2147471723" r:id="rId32"/>
    <p:sldId id="2147471724" r:id="rId33"/>
    <p:sldId id="2147471726" r:id="rId34"/>
    <p:sldId id="2147471727" r:id="rId35"/>
    <p:sldId id="2147471728" r:id="rId36"/>
    <p:sldId id="2147471729" r:id="rId37"/>
    <p:sldId id="302" r:id="rId38"/>
    <p:sldId id="300" r:id="rId39"/>
    <p:sldId id="257" r:id="rId40"/>
    <p:sldId id="276" r:id="rId41"/>
    <p:sldId id="309" r:id="rId42"/>
    <p:sldId id="305" r:id="rId43"/>
    <p:sldId id="303" r:id="rId44"/>
    <p:sldId id="306" r:id="rId45"/>
    <p:sldId id="308" r:id="rId46"/>
    <p:sldId id="304" r:id="rId47"/>
    <p:sldId id="312" r:id="rId48"/>
    <p:sldId id="2147471615" r:id="rId49"/>
    <p:sldId id="2147471616" r:id="rId50"/>
    <p:sldId id="311" r:id="rId51"/>
    <p:sldId id="2147471617" r:id="rId52"/>
    <p:sldId id="313" r:id="rId53"/>
    <p:sldId id="2147471731" r:id="rId54"/>
    <p:sldId id="282" r:id="rId55"/>
    <p:sldId id="269" r:id="rId56"/>
    <p:sldId id="2147471620" r:id="rId57"/>
    <p:sldId id="275" r:id="rId58"/>
    <p:sldId id="280" r:id="rId59"/>
    <p:sldId id="277" r:id="rId60"/>
    <p:sldId id="329" r:id="rId61"/>
    <p:sldId id="283" r:id="rId62"/>
    <p:sldId id="268" r:id="rId63"/>
    <p:sldId id="270" r:id="rId64"/>
    <p:sldId id="278" r:id="rId65"/>
    <p:sldId id="262" r:id="rId66"/>
    <p:sldId id="263" r:id="rId67"/>
    <p:sldId id="264" r:id="rId68"/>
    <p:sldId id="266" r:id="rId69"/>
    <p:sldId id="267" r:id="rId70"/>
    <p:sldId id="279" r:id="rId71"/>
    <p:sldId id="284" r:id="rId72"/>
    <p:sldId id="285" r:id="rId73"/>
    <p:sldId id="287" r:id="rId74"/>
    <p:sldId id="324" r:id="rId75"/>
    <p:sldId id="319" r:id="rId76"/>
    <p:sldId id="261" r:id="rId77"/>
    <p:sldId id="286" r:id="rId78"/>
    <p:sldId id="271" r:id="rId79"/>
    <p:sldId id="331" r:id="rId80"/>
    <p:sldId id="332" r:id="rId81"/>
    <p:sldId id="334" r:id="rId82"/>
    <p:sldId id="335" r:id="rId83"/>
    <p:sldId id="336" r:id="rId84"/>
    <p:sldId id="337" r:id="rId85"/>
    <p:sldId id="338" r:id="rId86"/>
    <p:sldId id="339" r:id="rId87"/>
    <p:sldId id="340"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953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40"/>
    <p:restoredTop sz="86599"/>
  </p:normalViewPr>
  <p:slideViewPr>
    <p:cSldViewPr snapToGrid="0">
      <p:cViewPr varScale="1">
        <p:scale>
          <a:sx n="110" d="100"/>
          <a:sy n="110" d="100"/>
        </p:scale>
        <p:origin x="296" y="176"/>
      </p:cViewPr>
      <p:guideLst/>
    </p:cSldViewPr>
  </p:slideViewPr>
  <p:notesTextViewPr>
    <p:cViewPr>
      <p:scale>
        <a:sx n="1" d="1"/>
        <a:sy n="1" d="1"/>
      </p:scale>
      <p:origin x="0" y="0"/>
    </p:cViewPr>
  </p:notesTextViewPr>
  <p:sorterViewPr>
    <p:cViewPr>
      <p:scale>
        <a:sx n="120" d="100"/>
        <a:sy n="12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notesMaster" Target="notesMasters/notesMaster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1D7CF3-71A6-8F4B-B730-1CC94E0B7D2B}" type="doc">
      <dgm:prSet loTypeId="urn:microsoft.com/office/officeart/2005/8/layout/hProcess11" loCatId="" qsTypeId="urn:microsoft.com/office/officeart/2005/8/quickstyle/simple1" qsCatId="simple" csTypeId="urn:microsoft.com/office/officeart/2005/8/colors/accent1_2" csCatId="accent1" phldr="1"/>
      <dgm:spPr/>
      <dgm:t>
        <a:bodyPr/>
        <a:lstStyle/>
        <a:p>
          <a:endParaRPr lang="en-GB"/>
        </a:p>
      </dgm:t>
    </dgm:pt>
    <dgm:pt modelId="{1CB7BD58-6115-694C-842F-15022A94D01D}">
      <dgm:prSet custT="1"/>
      <dgm:spPr/>
      <dgm:t>
        <a:bodyPr/>
        <a:lstStyle/>
        <a:p>
          <a:r>
            <a:rPr lang="en-GB" sz="1400" b="1" dirty="0">
              <a:latin typeface="Work Sans" pitchFamily="2" charset="77"/>
            </a:rPr>
            <a:t>Day 1: </a:t>
          </a:r>
          <a:r>
            <a:rPr lang="en-GB" sz="1400" dirty="0">
              <a:latin typeface="Work Sans" pitchFamily="2" charset="77"/>
            </a:rPr>
            <a:t>Primers on LLMs, </a:t>
          </a:r>
          <a:r>
            <a:rPr lang="en-GB" sz="1400" dirty="0" err="1">
              <a:latin typeface="Work Sans" pitchFamily="2" charset="77"/>
            </a:rPr>
            <a:t>LangChain</a:t>
          </a:r>
          <a:r>
            <a:rPr lang="en-GB" sz="1400" dirty="0">
              <a:latin typeface="Work Sans" pitchFamily="2" charset="77"/>
            </a:rPr>
            <a:t>, RAG</a:t>
          </a:r>
        </a:p>
      </dgm:t>
    </dgm:pt>
    <dgm:pt modelId="{F480DFFA-2538-9E42-963D-E33C536B8AF9}" type="parTrans" cxnId="{979F75A6-2AC6-0D48-B788-62307C26859C}">
      <dgm:prSet/>
      <dgm:spPr/>
      <dgm:t>
        <a:bodyPr/>
        <a:lstStyle/>
        <a:p>
          <a:endParaRPr lang="en-GB"/>
        </a:p>
      </dgm:t>
    </dgm:pt>
    <dgm:pt modelId="{B4107F05-67C5-9A48-BE88-F889E9AE39C8}" type="sibTrans" cxnId="{979F75A6-2AC6-0D48-B788-62307C26859C}">
      <dgm:prSet/>
      <dgm:spPr/>
      <dgm:t>
        <a:bodyPr/>
        <a:lstStyle/>
        <a:p>
          <a:endParaRPr lang="en-GB"/>
        </a:p>
      </dgm:t>
    </dgm:pt>
    <dgm:pt modelId="{46803628-03CE-6947-A072-286A93CE5543}">
      <dgm:prSet custT="1"/>
      <dgm:spPr/>
      <dgm:t>
        <a:bodyPr/>
        <a:lstStyle/>
        <a:p>
          <a:r>
            <a:rPr lang="en-GB" sz="1400" b="1" dirty="0">
              <a:latin typeface="Work Sans" pitchFamily="2" charset="77"/>
            </a:rPr>
            <a:t>Day 2: </a:t>
          </a:r>
          <a:r>
            <a:rPr lang="en-GB" sz="1400" dirty="0">
              <a:latin typeface="Work Sans" pitchFamily="2" charset="77"/>
            </a:rPr>
            <a:t>Building Agents with LangGraph</a:t>
          </a:r>
        </a:p>
      </dgm:t>
    </dgm:pt>
    <dgm:pt modelId="{F2F1C53A-A185-604A-9C91-1660D628A244}" type="parTrans" cxnId="{84545084-A8E4-114E-8439-6C2A88EDF5C3}">
      <dgm:prSet/>
      <dgm:spPr/>
      <dgm:t>
        <a:bodyPr/>
        <a:lstStyle/>
        <a:p>
          <a:endParaRPr lang="en-GB"/>
        </a:p>
      </dgm:t>
    </dgm:pt>
    <dgm:pt modelId="{8F1E972D-2070-3C41-8B84-038AE3081F18}" type="sibTrans" cxnId="{84545084-A8E4-114E-8439-6C2A88EDF5C3}">
      <dgm:prSet/>
      <dgm:spPr/>
      <dgm:t>
        <a:bodyPr/>
        <a:lstStyle/>
        <a:p>
          <a:endParaRPr lang="en-GB"/>
        </a:p>
      </dgm:t>
    </dgm:pt>
    <dgm:pt modelId="{25AC9DB0-65BE-6C43-B93E-70BFBC8A464C}">
      <dgm:prSet custT="1"/>
      <dgm:spPr/>
      <dgm:t>
        <a:bodyPr/>
        <a:lstStyle/>
        <a:p>
          <a:r>
            <a:rPr lang="en-GB" sz="1400" b="1" dirty="0">
              <a:latin typeface="Work Sans" pitchFamily="2" charset="77"/>
            </a:rPr>
            <a:t>Day 3: </a:t>
          </a:r>
          <a:r>
            <a:rPr lang="en-GB" sz="1400" b="0" dirty="0">
              <a:latin typeface="Work Sans" pitchFamily="2" charset="77"/>
            </a:rPr>
            <a:t>Agents (cont.) and MCP</a:t>
          </a:r>
        </a:p>
      </dgm:t>
    </dgm:pt>
    <dgm:pt modelId="{54B48A66-4559-1D44-A1AC-CDBFC9319630}" type="parTrans" cxnId="{1D9D8BC4-6825-5444-AA3B-8F8AB89CC4B3}">
      <dgm:prSet/>
      <dgm:spPr/>
      <dgm:t>
        <a:bodyPr/>
        <a:lstStyle/>
        <a:p>
          <a:endParaRPr lang="en-GB"/>
        </a:p>
      </dgm:t>
    </dgm:pt>
    <dgm:pt modelId="{BF965F02-47F0-C44B-AE5A-748D33195E15}" type="sibTrans" cxnId="{1D9D8BC4-6825-5444-AA3B-8F8AB89CC4B3}">
      <dgm:prSet/>
      <dgm:spPr/>
      <dgm:t>
        <a:bodyPr/>
        <a:lstStyle/>
        <a:p>
          <a:endParaRPr lang="en-GB"/>
        </a:p>
      </dgm:t>
    </dgm:pt>
    <dgm:pt modelId="{5D20FD6F-AD7D-D041-B34D-A0B713BF6919}">
      <dgm:prSet custT="1"/>
      <dgm:spPr/>
      <dgm:t>
        <a:bodyPr/>
        <a:lstStyle/>
        <a:p>
          <a:r>
            <a:rPr lang="en-GB" sz="1400" b="1" dirty="0">
              <a:latin typeface="Work Sans" pitchFamily="2" charset="77"/>
            </a:rPr>
            <a:t>Day 4: </a:t>
          </a:r>
          <a:r>
            <a:rPr lang="en-GB" sz="1400" dirty="0">
              <a:latin typeface="Work Sans" pitchFamily="2" charset="77"/>
            </a:rPr>
            <a:t>Deep-Dive into AI Gateway</a:t>
          </a:r>
        </a:p>
      </dgm:t>
    </dgm:pt>
    <dgm:pt modelId="{8AE1729D-3820-2241-836D-4DEF806334F4}" type="parTrans" cxnId="{61F116C0-D2D1-594D-8EB0-72036EAE7977}">
      <dgm:prSet/>
      <dgm:spPr/>
      <dgm:t>
        <a:bodyPr/>
        <a:lstStyle/>
        <a:p>
          <a:endParaRPr lang="en-GB"/>
        </a:p>
      </dgm:t>
    </dgm:pt>
    <dgm:pt modelId="{60EAA219-67A7-1945-907A-0D8056317F15}" type="sibTrans" cxnId="{61F116C0-D2D1-594D-8EB0-72036EAE7977}">
      <dgm:prSet/>
      <dgm:spPr/>
      <dgm:t>
        <a:bodyPr/>
        <a:lstStyle/>
        <a:p>
          <a:endParaRPr lang="en-GB"/>
        </a:p>
      </dgm:t>
    </dgm:pt>
    <dgm:pt modelId="{AD378021-04E7-9B4F-BF37-23DD090E6143}">
      <dgm:prSet custT="1"/>
      <dgm:spPr/>
      <dgm:t>
        <a:bodyPr/>
        <a:lstStyle/>
        <a:p>
          <a:r>
            <a:rPr lang="en-GB" sz="1400" b="1" dirty="0">
              <a:latin typeface="Work Sans" pitchFamily="2" charset="77"/>
            </a:rPr>
            <a:t>Day 5: </a:t>
          </a:r>
          <a:r>
            <a:rPr lang="en-GB" sz="1400" dirty="0">
              <a:latin typeface="Work Sans" pitchFamily="2" charset="77"/>
            </a:rPr>
            <a:t>CI/CD and Evaluations</a:t>
          </a:r>
        </a:p>
      </dgm:t>
    </dgm:pt>
    <dgm:pt modelId="{84DC1932-FF76-DB48-9C67-71C3376EC101}" type="parTrans" cxnId="{46E99964-0DBB-FF4B-9ECB-F7A6E157ADC7}">
      <dgm:prSet/>
      <dgm:spPr/>
      <dgm:t>
        <a:bodyPr/>
        <a:lstStyle/>
        <a:p>
          <a:endParaRPr lang="en-GB"/>
        </a:p>
      </dgm:t>
    </dgm:pt>
    <dgm:pt modelId="{C601CCE6-2D6C-EA47-B408-81AB8B48261E}" type="sibTrans" cxnId="{46E99964-0DBB-FF4B-9ECB-F7A6E157ADC7}">
      <dgm:prSet/>
      <dgm:spPr/>
      <dgm:t>
        <a:bodyPr/>
        <a:lstStyle/>
        <a:p>
          <a:endParaRPr lang="en-GB"/>
        </a:p>
      </dgm:t>
    </dgm:pt>
    <dgm:pt modelId="{EE743AAB-07B0-E645-A4B7-77308E69D285}">
      <dgm:prSet custT="1"/>
      <dgm:spPr/>
      <dgm:t>
        <a:bodyPr/>
        <a:lstStyle/>
        <a:p>
          <a:r>
            <a:rPr lang="en-GB" sz="1400" b="1" dirty="0">
              <a:latin typeface="Work Sans" pitchFamily="2" charset="77"/>
            </a:rPr>
            <a:t>Certification Test</a:t>
          </a:r>
        </a:p>
      </dgm:t>
    </dgm:pt>
    <dgm:pt modelId="{93B50AF5-3299-8E49-9146-FE8C81FA8FEB}" type="parTrans" cxnId="{1B1F4369-D544-DE4A-8BB5-1B9EE7B02CA6}">
      <dgm:prSet/>
      <dgm:spPr/>
      <dgm:t>
        <a:bodyPr/>
        <a:lstStyle/>
        <a:p>
          <a:endParaRPr lang="en-GB"/>
        </a:p>
      </dgm:t>
    </dgm:pt>
    <dgm:pt modelId="{E79313D8-943D-1B45-9002-6FDD41682088}" type="sibTrans" cxnId="{1B1F4369-D544-DE4A-8BB5-1B9EE7B02CA6}">
      <dgm:prSet/>
      <dgm:spPr/>
      <dgm:t>
        <a:bodyPr/>
        <a:lstStyle/>
        <a:p>
          <a:endParaRPr lang="en-GB"/>
        </a:p>
      </dgm:t>
    </dgm:pt>
    <dgm:pt modelId="{1B5D5A17-9CA7-2E40-9FB9-4BC0E5C951CE}" type="pres">
      <dgm:prSet presAssocID="{671D7CF3-71A6-8F4B-B730-1CC94E0B7D2B}" presName="Name0" presStyleCnt="0">
        <dgm:presLayoutVars>
          <dgm:dir/>
          <dgm:resizeHandles val="exact"/>
        </dgm:presLayoutVars>
      </dgm:prSet>
      <dgm:spPr/>
    </dgm:pt>
    <dgm:pt modelId="{F554430A-4C5B-614B-827E-C92CDAB4BD83}" type="pres">
      <dgm:prSet presAssocID="{671D7CF3-71A6-8F4B-B730-1CC94E0B7D2B}" presName="arrow" presStyleLbl="bgShp" presStyleIdx="0" presStyleCnt="1" custScaleX="87944" custScaleY="115965" custLinFactNeighborY="-200"/>
      <dgm:spPr/>
    </dgm:pt>
    <dgm:pt modelId="{938C1AD4-979C-C04A-9ECE-90D7676323D3}" type="pres">
      <dgm:prSet presAssocID="{671D7CF3-71A6-8F4B-B730-1CC94E0B7D2B}" presName="points" presStyleCnt="0"/>
      <dgm:spPr/>
    </dgm:pt>
    <dgm:pt modelId="{FBFA2C91-ECCA-174C-9DD1-08A71B1EF079}" type="pres">
      <dgm:prSet presAssocID="{1CB7BD58-6115-694C-842F-15022A94D01D}" presName="compositeA" presStyleCnt="0"/>
      <dgm:spPr/>
    </dgm:pt>
    <dgm:pt modelId="{76BECCE9-7892-E646-B2A6-9F39C2402364}" type="pres">
      <dgm:prSet presAssocID="{1CB7BD58-6115-694C-842F-15022A94D01D}" presName="textA" presStyleLbl="revTx" presStyleIdx="0" presStyleCnt="6" custScaleX="160975" custLinFactNeighborX="10723">
        <dgm:presLayoutVars>
          <dgm:bulletEnabled val="1"/>
        </dgm:presLayoutVars>
      </dgm:prSet>
      <dgm:spPr/>
    </dgm:pt>
    <dgm:pt modelId="{63A157F7-CC3B-F04F-9722-0F6002431311}" type="pres">
      <dgm:prSet presAssocID="{1CB7BD58-6115-694C-842F-15022A94D01D}" presName="circleA" presStyleLbl="node1" presStyleIdx="0" presStyleCnt="6"/>
      <dgm:spPr/>
    </dgm:pt>
    <dgm:pt modelId="{66A67AC2-3C34-5340-88E9-85586BAF87F3}" type="pres">
      <dgm:prSet presAssocID="{1CB7BD58-6115-694C-842F-15022A94D01D}" presName="spaceA" presStyleCnt="0"/>
      <dgm:spPr/>
    </dgm:pt>
    <dgm:pt modelId="{1B4F3BFD-05F0-444B-B655-342365F1E6C2}" type="pres">
      <dgm:prSet presAssocID="{B4107F05-67C5-9A48-BE88-F889E9AE39C8}" presName="space" presStyleCnt="0"/>
      <dgm:spPr/>
    </dgm:pt>
    <dgm:pt modelId="{BABF75E0-BB68-D74F-BC17-AA49715CDBA5}" type="pres">
      <dgm:prSet presAssocID="{46803628-03CE-6947-A072-286A93CE5543}" presName="compositeB" presStyleCnt="0"/>
      <dgm:spPr/>
    </dgm:pt>
    <dgm:pt modelId="{E20EB047-8BA6-D34A-8A63-20C553F01E4B}" type="pres">
      <dgm:prSet presAssocID="{46803628-03CE-6947-A072-286A93CE5543}" presName="textB" presStyleLbl="revTx" presStyleIdx="1" presStyleCnt="6">
        <dgm:presLayoutVars>
          <dgm:bulletEnabled val="1"/>
        </dgm:presLayoutVars>
      </dgm:prSet>
      <dgm:spPr/>
    </dgm:pt>
    <dgm:pt modelId="{9A1AA971-9CFB-074A-95D8-A8FA4245F243}" type="pres">
      <dgm:prSet presAssocID="{46803628-03CE-6947-A072-286A93CE5543}" presName="circleB" presStyleLbl="node1" presStyleIdx="1" presStyleCnt="6"/>
      <dgm:spPr/>
    </dgm:pt>
    <dgm:pt modelId="{5FF14D41-7569-514A-B142-3F2CAB3A9B55}" type="pres">
      <dgm:prSet presAssocID="{46803628-03CE-6947-A072-286A93CE5543}" presName="spaceB" presStyleCnt="0"/>
      <dgm:spPr/>
    </dgm:pt>
    <dgm:pt modelId="{369C6990-A5CA-EF4E-B4EC-3ACACCD7195C}" type="pres">
      <dgm:prSet presAssocID="{8F1E972D-2070-3C41-8B84-038AE3081F18}" presName="space" presStyleCnt="0"/>
      <dgm:spPr/>
    </dgm:pt>
    <dgm:pt modelId="{371595E2-0704-C04C-91BE-5403D9524B3F}" type="pres">
      <dgm:prSet presAssocID="{25AC9DB0-65BE-6C43-B93E-70BFBC8A464C}" presName="compositeA" presStyleCnt="0"/>
      <dgm:spPr/>
    </dgm:pt>
    <dgm:pt modelId="{60DCDC4B-5EE8-DA4B-AA66-C5A7D568F2E0}" type="pres">
      <dgm:prSet presAssocID="{25AC9DB0-65BE-6C43-B93E-70BFBC8A464C}" presName="textA" presStyleLbl="revTx" presStyleIdx="2" presStyleCnt="6" custScaleX="110000">
        <dgm:presLayoutVars>
          <dgm:bulletEnabled val="1"/>
        </dgm:presLayoutVars>
      </dgm:prSet>
      <dgm:spPr/>
    </dgm:pt>
    <dgm:pt modelId="{4E547AB7-5F80-6243-B949-00C944B70F9C}" type="pres">
      <dgm:prSet presAssocID="{25AC9DB0-65BE-6C43-B93E-70BFBC8A464C}" presName="circleA" presStyleLbl="node1" presStyleIdx="2" presStyleCnt="6"/>
      <dgm:spPr/>
    </dgm:pt>
    <dgm:pt modelId="{EC824B1B-90DA-D640-BEC2-E2DC0BFB8191}" type="pres">
      <dgm:prSet presAssocID="{25AC9DB0-65BE-6C43-B93E-70BFBC8A464C}" presName="spaceA" presStyleCnt="0"/>
      <dgm:spPr/>
    </dgm:pt>
    <dgm:pt modelId="{E3727875-8988-6746-8579-417BBCD8F13B}" type="pres">
      <dgm:prSet presAssocID="{BF965F02-47F0-C44B-AE5A-748D33195E15}" presName="space" presStyleCnt="0"/>
      <dgm:spPr/>
    </dgm:pt>
    <dgm:pt modelId="{B7FA32C0-2A77-F340-9BD5-5A5A6DD0A2B7}" type="pres">
      <dgm:prSet presAssocID="{5D20FD6F-AD7D-D041-B34D-A0B713BF6919}" presName="compositeB" presStyleCnt="0"/>
      <dgm:spPr/>
    </dgm:pt>
    <dgm:pt modelId="{B79EEC16-F0B5-4349-844A-DD743ED50F6C}" type="pres">
      <dgm:prSet presAssocID="{5D20FD6F-AD7D-D041-B34D-A0B713BF6919}" presName="textB" presStyleLbl="revTx" presStyleIdx="3" presStyleCnt="6">
        <dgm:presLayoutVars>
          <dgm:bulletEnabled val="1"/>
        </dgm:presLayoutVars>
      </dgm:prSet>
      <dgm:spPr/>
    </dgm:pt>
    <dgm:pt modelId="{676348E8-5825-7F44-AF99-AD6FD600F736}" type="pres">
      <dgm:prSet presAssocID="{5D20FD6F-AD7D-D041-B34D-A0B713BF6919}" presName="circleB" presStyleLbl="node1" presStyleIdx="3" presStyleCnt="6"/>
      <dgm:spPr/>
    </dgm:pt>
    <dgm:pt modelId="{F2E95792-5E39-1A47-B016-344ABFAEE658}" type="pres">
      <dgm:prSet presAssocID="{5D20FD6F-AD7D-D041-B34D-A0B713BF6919}" presName="spaceB" presStyleCnt="0"/>
      <dgm:spPr/>
    </dgm:pt>
    <dgm:pt modelId="{309DBA7F-A962-4247-9FBB-7ED9C63EE938}" type="pres">
      <dgm:prSet presAssocID="{60EAA219-67A7-1945-907A-0D8056317F15}" presName="space" presStyleCnt="0"/>
      <dgm:spPr/>
    </dgm:pt>
    <dgm:pt modelId="{925EB886-026D-7744-A066-11824C1817EC}" type="pres">
      <dgm:prSet presAssocID="{AD378021-04E7-9B4F-BF37-23DD090E6143}" presName="compositeA" presStyleCnt="0"/>
      <dgm:spPr/>
    </dgm:pt>
    <dgm:pt modelId="{BDBC2C8D-C4FA-9249-87EA-B5E1F29839AD}" type="pres">
      <dgm:prSet presAssocID="{AD378021-04E7-9B4F-BF37-23DD090E6143}" presName="textA" presStyleLbl="revTx" presStyleIdx="4" presStyleCnt="6">
        <dgm:presLayoutVars>
          <dgm:bulletEnabled val="1"/>
        </dgm:presLayoutVars>
      </dgm:prSet>
      <dgm:spPr/>
    </dgm:pt>
    <dgm:pt modelId="{02524787-B3FF-B540-BBC2-A6F996867300}" type="pres">
      <dgm:prSet presAssocID="{AD378021-04E7-9B4F-BF37-23DD090E6143}" presName="circleA" presStyleLbl="node1" presStyleIdx="4" presStyleCnt="6"/>
      <dgm:spPr/>
    </dgm:pt>
    <dgm:pt modelId="{40980DD2-CA8E-4048-94CF-9E392562668E}" type="pres">
      <dgm:prSet presAssocID="{AD378021-04E7-9B4F-BF37-23DD090E6143}" presName="spaceA" presStyleCnt="0"/>
      <dgm:spPr/>
    </dgm:pt>
    <dgm:pt modelId="{505A1FBE-CE1C-3440-84FB-BE65DAB918CA}" type="pres">
      <dgm:prSet presAssocID="{C601CCE6-2D6C-EA47-B408-81AB8B48261E}" presName="space" presStyleCnt="0"/>
      <dgm:spPr/>
    </dgm:pt>
    <dgm:pt modelId="{AB27E76B-69B5-114F-AC98-3ACDF4A96131}" type="pres">
      <dgm:prSet presAssocID="{EE743AAB-07B0-E645-A4B7-77308E69D285}" presName="compositeB" presStyleCnt="0"/>
      <dgm:spPr/>
    </dgm:pt>
    <dgm:pt modelId="{68E0DD53-181B-CB43-A073-0F01901CBE35}" type="pres">
      <dgm:prSet presAssocID="{EE743AAB-07B0-E645-A4B7-77308E69D285}" presName="textB" presStyleLbl="revTx" presStyleIdx="5" presStyleCnt="6">
        <dgm:presLayoutVars>
          <dgm:bulletEnabled val="1"/>
        </dgm:presLayoutVars>
      </dgm:prSet>
      <dgm:spPr/>
    </dgm:pt>
    <dgm:pt modelId="{95FEB096-05C8-0845-883C-CD7F3F32DE16}" type="pres">
      <dgm:prSet presAssocID="{EE743AAB-07B0-E645-A4B7-77308E69D285}" presName="circleB" presStyleLbl="node1" presStyleIdx="5" presStyleCnt="6"/>
      <dgm:spPr/>
    </dgm:pt>
    <dgm:pt modelId="{FA52829E-89F1-4D4F-BD5B-D66A9C3501F4}" type="pres">
      <dgm:prSet presAssocID="{EE743AAB-07B0-E645-A4B7-77308E69D285}" presName="spaceB" presStyleCnt="0"/>
      <dgm:spPr/>
    </dgm:pt>
  </dgm:ptLst>
  <dgm:cxnLst>
    <dgm:cxn modelId="{29B9B11E-1792-DB40-A026-CDF95AC807CE}" type="presOf" srcId="{5D20FD6F-AD7D-D041-B34D-A0B713BF6919}" destId="{B79EEC16-F0B5-4349-844A-DD743ED50F6C}" srcOrd="0" destOrd="0" presId="urn:microsoft.com/office/officeart/2005/8/layout/hProcess11"/>
    <dgm:cxn modelId="{46E99964-0DBB-FF4B-9ECB-F7A6E157ADC7}" srcId="{671D7CF3-71A6-8F4B-B730-1CC94E0B7D2B}" destId="{AD378021-04E7-9B4F-BF37-23DD090E6143}" srcOrd="4" destOrd="0" parTransId="{84DC1932-FF76-DB48-9C67-71C3376EC101}" sibTransId="{C601CCE6-2D6C-EA47-B408-81AB8B48261E}"/>
    <dgm:cxn modelId="{1B1F4369-D544-DE4A-8BB5-1B9EE7B02CA6}" srcId="{671D7CF3-71A6-8F4B-B730-1CC94E0B7D2B}" destId="{EE743AAB-07B0-E645-A4B7-77308E69D285}" srcOrd="5" destOrd="0" parTransId="{93B50AF5-3299-8E49-9146-FE8C81FA8FEB}" sibTransId="{E79313D8-943D-1B45-9002-6FDD41682088}"/>
    <dgm:cxn modelId="{BDA68D75-4CD1-0F41-933B-22E057D3A45F}" type="presOf" srcId="{1CB7BD58-6115-694C-842F-15022A94D01D}" destId="{76BECCE9-7892-E646-B2A6-9F39C2402364}" srcOrd="0" destOrd="0" presId="urn:microsoft.com/office/officeart/2005/8/layout/hProcess11"/>
    <dgm:cxn modelId="{15A99181-CAE8-7449-8B60-D1AAA55B9787}" type="presOf" srcId="{46803628-03CE-6947-A072-286A93CE5543}" destId="{E20EB047-8BA6-D34A-8A63-20C553F01E4B}" srcOrd="0" destOrd="0" presId="urn:microsoft.com/office/officeart/2005/8/layout/hProcess11"/>
    <dgm:cxn modelId="{84545084-A8E4-114E-8439-6C2A88EDF5C3}" srcId="{671D7CF3-71A6-8F4B-B730-1CC94E0B7D2B}" destId="{46803628-03CE-6947-A072-286A93CE5543}" srcOrd="1" destOrd="0" parTransId="{F2F1C53A-A185-604A-9C91-1660D628A244}" sibTransId="{8F1E972D-2070-3C41-8B84-038AE3081F18}"/>
    <dgm:cxn modelId="{627937A1-3968-014A-8695-8C2D9D1361C5}" type="presOf" srcId="{25AC9DB0-65BE-6C43-B93E-70BFBC8A464C}" destId="{60DCDC4B-5EE8-DA4B-AA66-C5A7D568F2E0}" srcOrd="0" destOrd="0" presId="urn:microsoft.com/office/officeart/2005/8/layout/hProcess11"/>
    <dgm:cxn modelId="{2F1F0CA3-6CF3-5B4F-B791-939071BE21A6}" type="presOf" srcId="{671D7CF3-71A6-8F4B-B730-1CC94E0B7D2B}" destId="{1B5D5A17-9CA7-2E40-9FB9-4BC0E5C951CE}" srcOrd="0" destOrd="0" presId="urn:microsoft.com/office/officeart/2005/8/layout/hProcess11"/>
    <dgm:cxn modelId="{979F75A6-2AC6-0D48-B788-62307C26859C}" srcId="{671D7CF3-71A6-8F4B-B730-1CC94E0B7D2B}" destId="{1CB7BD58-6115-694C-842F-15022A94D01D}" srcOrd="0" destOrd="0" parTransId="{F480DFFA-2538-9E42-963D-E33C536B8AF9}" sibTransId="{B4107F05-67C5-9A48-BE88-F889E9AE39C8}"/>
    <dgm:cxn modelId="{2BFBB6B2-D858-E843-B36A-19CE0E8301CA}" type="presOf" srcId="{AD378021-04E7-9B4F-BF37-23DD090E6143}" destId="{BDBC2C8D-C4FA-9249-87EA-B5E1F29839AD}" srcOrd="0" destOrd="0" presId="urn:microsoft.com/office/officeart/2005/8/layout/hProcess11"/>
    <dgm:cxn modelId="{61F116C0-D2D1-594D-8EB0-72036EAE7977}" srcId="{671D7CF3-71A6-8F4B-B730-1CC94E0B7D2B}" destId="{5D20FD6F-AD7D-D041-B34D-A0B713BF6919}" srcOrd="3" destOrd="0" parTransId="{8AE1729D-3820-2241-836D-4DEF806334F4}" sibTransId="{60EAA219-67A7-1945-907A-0D8056317F15}"/>
    <dgm:cxn modelId="{1D9D8BC4-6825-5444-AA3B-8F8AB89CC4B3}" srcId="{671D7CF3-71A6-8F4B-B730-1CC94E0B7D2B}" destId="{25AC9DB0-65BE-6C43-B93E-70BFBC8A464C}" srcOrd="2" destOrd="0" parTransId="{54B48A66-4559-1D44-A1AC-CDBFC9319630}" sibTransId="{BF965F02-47F0-C44B-AE5A-748D33195E15}"/>
    <dgm:cxn modelId="{31F4ECD8-EA44-8F42-B367-6B483F48538E}" type="presOf" srcId="{EE743AAB-07B0-E645-A4B7-77308E69D285}" destId="{68E0DD53-181B-CB43-A073-0F01901CBE35}" srcOrd="0" destOrd="0" presId="urn:microsoft.com/office/officeart/2005/8/layout/hProcess11"/>
    <dgm:cxn modelId="{758220C0-285A-964C-BDBF-94BB131ACF28}" type="presParOf" srcId="{1B5D5A17-9CA7-2E40-9FB9-4BC0E5C951CE}" destId="{F554430A-4C5B-614B-827E-C92CDAB4BD83}" srcOrd="0" destOrd="0" presId="urn:microsoft.com/office/officeart/2005/8/layout/hProcess11"/>
    <dgm:cxn modelId="{1F1092B7-C467-9845-8E18-A370310B057F}" type="presParOf" srcId="{1B5D5A17-9CA7-2E40-9FB9-4BC0E5C951CE}" destId="{938C1AD4-979C-C04A-9ECE-90D7676323D3}" srcOrd="1" destOrd="0" presId="urn:microsoft.com/office/officeart/2005/8/layout/hProcess11"/>
    <dgm:cxn modelId="{5BFFB623-1C1A-4344-AA20-D57ECF35064A}" type="presParOf" srcId="{938C1AD4-979C-C04A-9ECE-90D7676323D3}" destId="{FBFA2C91-ECCA-174C-9DD1-08A71B1EF079}" srcOrd="0" destOrd="0" presId="urn:microsoft.com/office/officeart/2005/8/layout/hProcess11"/>
    <dgm:cxn modelId="{56A7B1C1-0B52-3947-870A-A5B2DE5343AF}" type="presParOf" srcId="{FBFA2C91-ECCA-174C-9DD1-08A71B1EF079}" destId="{76BECCE9-7892-E646-B2A6-9F39C2402364}" srcOrd="0" destOrd="0" presId="urn:microsoft.com/office/officeart/2005/8/layout/hProcess11"/>
    <dgm:cxn modelId="{85B5FB47-6D61-9248-A7A6-BDD54BBD1D68}" type="presParOf" srcId="{FBFA2C91-ECCA-174C-9DD1-08A71B1EF079}" destId="{63A157F7-CC3B-F04F-9722-0F6002431311}" srcOrd="1" destOrd="0" presId="urn:microsoft.com/office/officeart/2005/8/layout/hProcess11"/>
    <dgm:cxn modelId="{B1C303E6-522A-1B4C-A5AD-24C6F2708D37}" type="presParOf" srcId="{FBFA2C91-ECCA-174C-9DD1-08A71B1EF079}" destId="{66A67AC2-3C34-5340-88E9-85586BAF87F3}" srcOrd="2" destOrd="0" presId="urn:microsoft.com/office/officeart/2005/8/layout/hProcess11"/>
    <dgm:cxn modelId="{521DEEED-D8A1-AC4E-AE51-035A3F123035}" type="presParOf" srcId="{938C1AD4-979C-C04A-9ECE-90D7676323D3}" destId="{1B4F3BFD-05F0-444B-B655-342365F1E6C2}" srcOrd="1" destOrd="0" presId="urn:microsoft.com/office/officeart/2005/8/layout/hProcess11"/>
    <dgm:cxn modelId="{0EE1402D-B5FB-6D4D-B440-3C7BF90D72C6}" type="presParOf" srcId="{938C1AD4-979C-C04A-9ECE-90D7676323D3}" destId="{BABF75E0-BB68-D74F-BC17-AA49715CDBA5}" srcOrd="2" destOrd="0" presId="urn:microsoft.com/office/officeart/2005/8/layout/hProcess11"/>
    <dgm:cxn modelId="{02175D9B-2CA0-F946-A367-9FCC2DA2C34E}" type="presParOf" srcId="{BABF75E0-BB68-D74F-BC17-AA49715CDBA5}" destId="{E20EB047-8BA6-D34A-8A63-20C553F01E4B}" srcOrd="0" destOrd="0" presId="urn:microsoft.com/office/officeart/2005/8/layout/hProcess11"/>
    <dgm:cxn modelId="{42FE6691-5C33-B841-B1DB-4333CF6A6552}" type="presParOf" srcId="{BABF75E0-BB68-D74F-BC17-AA49715CDBA5}" destId="{9A1AA971-9CFB-074A-95D8-A8FA4245F243}" srcOrd="1" destOrd="0" presId="urn:microsoft.com/office/officeart/2005/8/layout/hProcess11"/>
    <dgm:cxn modelId="{97E1545F-64CE-9044-9455-3F61CDA040BC}" type="presParOf" srcId="{BABF75E0-BB68-D74F-BC17-AA49715CDBA5}" destId="{5FF14D41-7569-514A-B142-3F2CAB3A9B55}" srcOrd="2" destOrd="0" presId="urn:microsoft.com/office/officeart/2005/8/layout/hProcess11"/>
    <dgm:cxn modelId="{FC1EC339-C96A-8743-8F95-0E8EA54A187E}" type="presParOf" srcId="{938C1AD4-979C-C04A-9ECE-90D7676323D3}" destId="{369C6990-A5CA-EF4E-B4EC-3ACACCD7195C}" srcOrd="3" destOrd="0" presId="urn:microsoft.com/office/officeart/2005/8/layout/hProcess11"/>
    <dgm:cxn modelId="{F1FC37AE-A067-DD48-ADCC-D86B4646715E}" type="presParOf" srcId="{938C1AD4-979C-C04A-9ECE-90D7676323D3}" destId="{371595E2-0704-C04C-91BE-5403D9524B3F}" srcOrd="4" destOrd="0" presId="urn:microsoft.com/office/officeart/2005/8/layout/hProcess11"/>
    <dgm:cxn modelId="{DA82BAC2-2429-C44F-85EC-403B9BD79717}" type="presParOf" srcId="{371595E2-0704-C04C-91BE-5403D9524B3F}" destId="{60DCDC4B-5EE8-DA4B-AA66-C5A7D568F2E0}" srcOrd="0" destOrd="0" presId="urn:microsoft.com/office/officeart/2005/8/layout/hProcess11"/>
    <dgm:cxn modelId="{3906707F-A9E6-0E49-9259-4E8B012B74E6}" type="presParOf" srcId="{371595E2-0704-C04C-91BE-5403D9524B3F}" destId="{4E547AB7-5F80-6243-B949-00C944B70F9C}" srcOrd="1" destOrd="0" presId="urn:microsoft.com/office/officeart/2005/8/layout/hProcess11"/>
    <dgm:cxn modelId="{90C9FF54-368A-BB45-874B-EA24C767A352}" type="presParOf" srcId="{371595E2-0704-C04C-91BE-5403D9524B3F}" destId="{EC824B1B-90DA-D640-BEC2-E2DC0BFB8191}" srcOrd="2" destOrd="0" presId="urn:microsoft.com/office/officeart/2005/8/layout/hProcess11"/>
    <dgm:cxn modelId="{11BBA4BE-1D21-D84B-8429-02AB4C089E48}" type="presParOf" srcId="{938C1AD4-979C-C04A-9ECE-90D7676323D3}" destId="{E3727875-8988-6746-8579-417BBCD8F13B}" srcOrd="5" destOrd="0" presId="urn:microsoft.com/office/officeart/2005/8/layout/hProcess11"/>
    <dgm:cxn modelId="{68956490-5915-7946-A5E7-FB0F07C5CD1C}" type="presParOf" srcId="{938C1AD4-979C-C04A-9ECE-90D7676323D3}" destId="{B7FA32C0-2A77-F340-9BD5-5A5A6DD0A2B7}" srcOrd="6" destOrd="0" presId="urn:microsoft.com/office/officeart/2005/8/layout/hProcess11"/>
    <dgm:cxn modelId="{D63E3F04-562B-D94B-94FD-F0F57957B84C}" type="presParOf" srcId="{B7FA32C0-2A77-F340-9BD5-5A5A6DD0A2B7}" destId="{B79EEC16-F0B5-4349-844A-DD743ED50F6C}" srcOrd="0" destOrd="0" presId="urn:microsoft.com/office/officeart/2005/8/layout/hProcess11"/>
    <dgm:cxn modelId="{ABAA70E6-5BE3-F644-9ACE-2807EB94BFEB}" type="presParOf" srcId="{B7FA32C0-2A77-F340-9BD5-5A5A6DD0A2B7}" destId="{676348E8-5825-7F44-AF99-AD6FD600F736}" srcOrd="1" destOrd="0" presId="urn:microsoft.com/office/officeart/2005/8/layout/hProcess11"/>
    <dgm:cxn modelId="{3AD1DC39-B859-8040-BC6C-CEBA0099EC80}" type="presParOf" srcId="{B7FA32C0-2A77-F340-9BD5-5A5A6DD0A2B7}" destId="{F2E95792-5E39-1A47-B016-344ABFAEE658}" srcOrd="2" destOrd="0" presId="urn:microsoft.com/office/officeart/2005/8/layout/hProcess11"/>
    <dgm:cxn modelId="{ED8C5E9A-316D-6A42-8275-36AC0D79412D}" type="presParOf" srcId="{938C1AD4-979C-C04A-9ECE-90D7676323D3}" destId="{309DBA7F-A962-4247-9FBB-7ED9C63EE938}" srcOrd="7" destOrd="0" presId="urn:microsoft.com/office/officeart/2005/8/layout/hProcess11"/>
    <dgm:cxn modelId="{9DB7FAEE-0158-CF4A-ABA4-D133390E369B}" type="presParOf" srcId="{938C1AD4-979C-C04A-9ECE-90D7676323D3}" destId="{925EB886-026D-7744-A066-11824C1817EC}" srcOrd="8" destOrd="0" presId="urn:microsoft.com/office/officeart/2005/8/layout/hProcess11"/>
    <dgm:cxn modelId="{F3DC326B-0241-0940-BB71-07FBBB848BEF}" type="presParOf" srcId="{925EB886-026D-7744-A066-11824C1817EC}" destId="{BDBC2C8D-C4FA-9249-87EA-B5E1F29839AD}" srcOrd="0" destOrd="0" presId="urn:microsoft.com/office/officeart/2005/8/layout/hProcess11"/>
    <dgm:cxn modelId="{3C92BB65-801E-724C-A1F2-AB976214CB8C}" type="presParOf" srcId="{925EB886-026D-7744-A066-11824C1817EC}" destId="{02524787-B3FF-B540-BBC2-A6F996867300}" srcOrd="1" destOrd="0" presId="urn:microsoft.com/office/officeart/2005/8/layout/hProcess11"/>
    <dgm:cxn modelId="{99056194-981B-A143-A75C-9FA49878934D}" type="presParOf" srcId="{925EB886-026D-7744-A066-11824C1817EC}" destId="{40980DD2-CA8E-4048-94CF-9E392562668E}" srcOrd="2" destOrd="0" presId="urn:microsoft.com/office/officeart/2005/8/layout/hProcess11"/>
    <dgm:cxn modelId="{5AF509BB-613D-7D44-9F98-3D37B33709F2}" type="presParOf" srcId="{938C1AD4-979C-C04A-9ECE-90D7676323D3}" destId="{505A1FBE-CE1C-3440-84FB-BE65DAB918CA}" srcOrd="9" destOrd="0" presId="urn:microsoft.com/office/officeart/2005/8/layout/hProcess11"/>
    <dgm:cxn modelId="{14171DFB-CADB-CE47-8F11-C6A08A48A5C5}" type="presParOf" srcId="{938C1AD4-979C-C04A-9ECE-90D7676323D3}" destId="{AB27E76B-69B5-114F-AC98-3ACDF4A96131}" srcOrd="10" destOrd="0" presId="urn:microsoft.com/office/officeart/2005/8/layout/hProcess11"/>
    <dgm:cxn modelId="{5EAC6431-4A1B-CE49-B400-D1A07EA1851A}" type="presParOf" srcId="{AB27E76B-69B5-114F-AC98-3ACDF4A96131}" destId="{68E0DD53-181B-CB43-A073-0F01901CBE35}" srcOrd="0" destOrd="0" presId="urn:microsoft.com/office/officeart/2005/8/layout/hProcess11"/>
    <dgm:cxn modelId="{F9985D0A-CB3C-CD44-A393-0D3C6B4ADA8D}" type="presParOf" srcId="{AB27E76B-69B5-114F-AC98-3ACDF4A96131}" destId="{95FEB096-05C8-0845-883C-CD7F3F32DE16}" srcOrd="1" destOrd="0" presId="urn:microsoft.com/office/officeart/2005/8/layout/hProcess11"/>
    <dgm:cxn modelId="{323B5196-EF51-8044-A9B4-E42EA4778FE7}" type="presParOf" srcId="{AB27E76B-69B5-114F-AC98-3ACDF4A96131}" destId="{FA52829E-89F1-4D4F-BD5B-D66A9C3501F4}" srcOrd="2" destOrd="0" presId="urn:microsoft.com/office/officeart/2005/8/layout/hProcess11"/>
  </dgm:cxnLst>
  <dgm:bg/>
  <dgm:whole>
    <a:ln>
      <a:noFill/>
    </a:ln>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User Prompt</a:t>
          </a:r>
          <a:endParaRPr lang="en-IN"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LLM</a:t>
          </a:r>
          <a:endParaRPr lang="en-IN"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Output</a:t>
          </a:r>
          <a:endParaRPr lang="en-IN"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User Prompt</a:t>
          </a:r>
          <a:endParaRPr lang="en-IN"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custT="1"/>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1800" dirty="0">
              <a:solidFill>
                <a:srgbClr val="FFFFFF"/>
              </a:solidFill>
              <a:latin typeface="Work Sans" pitchFamily="2" charset="77"/>
              <a:ea typeface="メイリオ"/>
              <a:cs typeface="+mn-cs"/>
            </a:rPr>
            <a:t>LLM </a:t>
          </a:r>
          <a:r>
            <a:rPr lang="en-US" sz="1400" dirty="0">
              <a:solidFill>
                <a:srgbClr val="FFFFFF"/>
              </a:solidFill>
              <a:latin typeface="Work Sans" pitchFamily="2" charset="77"/>
              <a:ea typeface="メイリオ"/>
              <a:cs typeface="+mn-cs"/>
            </a:rPr>
            <a:t>(with document information)</a:t>
          </a:r>
          <a:endParaRPr lang="en-IN" sz="1400"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Output</a:t>
          </a:r>
          <a:endParaRPr lang="en-IN"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User Prompt</a:t>
          </a:r>
          <a:endParaRPr lang="en-IN"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LLM</a:t>
          </a:r>
          <a:endParaRPr lang="en-IN"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Output</a:t>
          </a:r>
          <a:endParaRPr lang="en-IN"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User Prompt</a:t>
          </a:r>
          <a:endParaRPr lang="en-IN"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custT="1"/>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1800" dirty="0">
              <a:solidFill>
                <a:srgbClr val="FFFFFF"/>
              </a:solidFill>
              <a:latin typeface="Work Sans" pitchFamily="2" charset="77"/>
              <a:ea typeface="メイリオ"/>
              <a:cs typeface="+mn-cs"/>
            </a:rPr>
            <a:t>LLM </a:t>
          </a:r>
          <a:r>
            <a:rPr lang="en-US" sz="1400" dirty="0">
              <a:solidFill>
                <a:srgbClr val="FFFFFF"/>
              </a:solidFill>
              <a:latin typeface="Work Sans" pitchFamily="2" charset="77"/>
              <a:ea typeface="メイリオ"/>
              <a:cs typeface="+mn-cs"/>
            </a:rPr>
            <a:t>(with document information)</a:t>
          </a:r>
          <a:endParaRPr lang="en-IN" sz="1400"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Output</a:t>
          </a:r>
          <a:endParaRPr lang="en-IN"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custT="1"/>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2300" dirty="0">
              <a:solidFill>
                <a:srgbClr val="FFFFFF"/>
              </a:solidFill>
              <a:latin typeface="Work Sans" pitchFamily="2" charset="77"/>
              <a:ea typeface="メイリオ"/>
              <a:cs typeface="+mn-cs"/>
            </a:rPr>
            <a:t>User Prompt</a:t>
          </a:r>
          <a:endParaRPr lang="en-IN" sz="2300"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custT="1"/>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2300" dirty="0">
              <a:solidFill>
                <a:srgbClr val="FFFFFF"/>
              </a:solidFill>
              <a:latin typeface="Work Sans" pitchFamily="2" charset="77"/>
              <a:ea typeface="メイリオ"/>
              <a:cs typeface="+mn-cs"/>
            </a:rPr>
            <a:t>LLM</a:t>
          </a:r>
          <a:endParaRPr lang="en-IN" sz="2300"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custT="1"/>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2300" dirty="0">
              <a:solidFill>
                <a:srgbClr val="FFFFFF"/>
              </a:solidFill>
              <a:latin typeface="Work Sans" pitchFamily="2" charset="77"/>
              <a:ea typeface="メイリオ"/>
              <a:cs typeface="+mn-cs"/>
            </a:rPr>
            <a:t>Output</a:t>
          </a:r>
          <a:endParaRPr lang="en-IN" sz="2300"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custScaleX="121000">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4EFB5B7-F9C1-CD46-9752-8287E903C1C6}"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DFD9FF73-AD5F-5A45-A968-AD543591829A}">
      <dgm:prSet phldrT="[Text]" custT="1"/>
      <dgm:spPr/>
      <dgm:t>
        <a:bodyPr/>
        <a:lstStyle/>
        <a:p>
          <a:r>
            <a:rPr lang="en-GB" sz="1400" dirty="0">
              <a:latin typeface="Work Sans" pitchFamily="2" charset="77"/>
            </a:rPr>
            <a:t>Truncation and Sliding Windows</a:t>
          </a:r>
        </a:p>
      </dgm:t>
    </dgm:pt>
    <dgm:pt modelId="{C34E73DB-8FED-A540-98F1-DAB2521BE203}" type="parTrans" cxnId="{78322914-3280-6B41-AFA9-7B0FB1FFC925}">
      <dgm:prSet/>
      <dgm:spPr/>
      <dgm:t>
        <a:bodyPr/>
        <a:lstStyle/>
        <a:p>
          <a:endParaRPr lang="en-GB" sz="1600"/>
        </a:p>
      </dgm:t>
    </dgm:pt>
    <dgm:pt modelId="{0DD83BB4-1BFB-3241-9A87-827853BC7D5A}" type="sibTrans" cxnId="{78322914-3280-6B41-AFA9-7B0FB1FFC925}">
      <dgm:prSet/>
      <dgm:spPr/>
      <dgm:t>
        <a:bodyPr/>
        <a:lstStyle/>
        <a:p>
          <a:endParaRPr lang="en-GB" sz="1600"/>
        </a:p>
      </dgm:t>
    </dgm:pt>
    <dgm:pt modelId="{24C3511D-35AE-924C-BAD8-5AF11B57E259}">
      <dgm:prSet phldrT="[Text]" custT="1"/>
      <dgm:spPr/>
      <dgm:t>
        <a:bodyPr/>
        <a:lstStyle/>
        <a:p>
          <a:r>
            <a:rPr lang="en-GB" sz="1400" dirty="0">
              <a:latin typeface="Work Sans" pitchFamily="2" charset="77"/>
            </a:rPr>
            <a:t>Summarization</a:t>
          </a:r>
        </a:p>
      </dgm:t>
    </dgm:pt>
    <dgm:pt modelId="{82C647C4-37D4-6340-919C-9C9A31AB0EB2}" type="parTrans" cxnId="{1DE16CEB-8EDC-734F-B0B8-69AE261EEDE0}">
      <dgm:prSet/>
      <dgm:spPr/>
      <dgm:t>
        <a:bodyPr/>
        <a:lstStyle/>
        <a:p>
          <a:endParaRPr lang="en-GB" sz="1600"/>
        </a:p>
      </dgm:t>
    </dgm:pt>
    <dgm:pt modelId="{D941B464-BACC-1B4A-8491-53AEA9DB52A8}" type="sibTrans" cxnId="{1DE16CEB-8EDC-734F-B0B8-69AE261EEDE0}">
      <dgm:prSet/>
      <dgm:spPr/>
      <dgm:t>
        <a:bodyPr/>
        <a:lstStyle/>
        <a:p>
          <a:endParaRPr lang="en-GB" sz="1600"/>
        </a:p>
      </dgm:t>
    </dgm:pt>
    <dgm:pt modelId="{7C5F3F88-D729-6348-B242-92B59999A91E}">
      <dgm:prSet phldrT="[Text]" custT="1"/>
      <dgm:spPr/>
      <dgm:t>
        <a:bodyPr/>
        <a:lstStyle/>
        <a:p>
          <a:r>
            <a:rPr lang="en-GB" sz="1400" dirty="0">
              <a:latin typeface="Work Sans" pitchFamily="2" charset="77"/>
            </a:rPr>
            <a:t>Template-based prompts</a:t>
          </a:r>
        </a:p>
      </dgm:t>
    </dgm:pt>
    <dgm:pt modelId="{EB3C69E4-4DBD-8D48-A7D7-3573F71C1107}" type="parTrans" cxnId="{7D54F46E-04A2-D04B-B42C-BD2351641934}">
      <dgm:prSet/>
      <dgm:spPr/>
      <dgm:t>
        <a:bodyPr/>
        <a:lstStyle/>
        <a:p>
          <a:endParaRPr lang="en-GB" sz="1600"/>
        </a:p>
      </dgm:t>
    </dgm:pt>
    <dgm:pt modelId="{7FC1C918-457C-D443-A454-9B8469BFF929}" type="sibTrans" cxnId="{7D54F46E-04A2-D04B-B42C-BD2351641934}">
      <dgm:prSet/>
      <dgm:spPr/>
      <dgm:t>
        <a:bodyPr/>
        <a:lstStyle/>
        <a:p>
          <a:endParaRPr lang="en-GB" sz="1600"/>
        </a:p>
      </dgm:t>
    </dgm:pt>
    <dgm:pt modelId="{C8331850-603F-554E-B98A-93EE790DDFEB}" type="pres">
      <dgm:prSet presAssocID="{74EFB5B7-F9C1-CD46-9752-8287E903C1C6}" presName="diagram" presStyleCnt="0">
        <dgm:presLayoutVars>
          <dgm:dir/>
          <dgm:resizeHandles val="exact"/>
        </dgm:presLayoutVars>
      </dgm:prSet>
      <dgm:spPr/>
    </dgm:pt>
    <dgm:pt modelId="{60EE6F54-152B-EE47-AAFC-A195DF610C27}" type="pres">
      <dgm:prSet presAssocID="{DFD9FF73-AD5F-5A45-A968-AD543591829A}" presName="node" presStyleLbl="node1" presStyleIdx="0" presStyleCnt="3">
        <dgm:presLayoutVars>
          <dgm:bulletEnabled val="1"/>
        </dgm:presLayoutVars>
      </dgm:prSet>
      <dgm:spPr/>
    </dgm:pt>
    <dgm:pt modelId="{62D8F7AB-F705-E94A-83EC-B690F9B7265D}" type="pres">
      <dgm:prSet presAssocID="{0DD83BB4-1BFB-3241-9A87-827853BC7D5A}" presName="sibTrans" presStyleCnt="0"/>
      <dgm:spPr/>
    </dgm:pt>
    <dgm:pt modelId="{DF3BE2B5-B75C-E542-B73F-B0A5E123F535}" type="pres">
      <dgm:prSet presAssocID="{24C3511D-35AE-924C-BAD8-5AF11B57E259}" presName="node" presStyleLbl="node1" presStyleIdx="1" presStyleCnt="3">
        <dgm:presLayoutVars>
          <dgm:bulletEnabled val="1"/>
        </dgm:presLayoutVars>
      </dgm:prSet>
      <dgm:spPr/>
    </dgm:pt>
    <dgm:pt modelId="{C67696F4-4F60-E84C-889B-11A0F2715D54}" type="pres">
      <dgm:prSet presAssocID="{D941B464-BACC-1B4A-8491-53AEA9DB52A8}" presName="sibTrans" presStyleCnt="0"/>
      <dgm:spPr/>
    </dgm:pt>
    <dgm:pt modelId="{203F48A3-C24B-8B47-82F0-647B68ECBB9E}" type="pres">
      <dgm:prSet presAssocID="{7C5F3F88-D729-6348-B242-92B59999A91E}" presName="node" presStyleLbl="node1" presStyleIdx="2" presStyleCnt="3">
        <dgm:presLayoutVars>
          <dgm:bulletEnabled val="1"/>
        </dgm:presLayoutVars>
      </dgm:prSet>
      <dgm:spPr/>
    </dgm:pt>
  </dgm:ptLst>
  <dgm:cxnLst>
    <dgm:cxn modelId="{FEA6500C-D6FC-2A4F-92AC-E736485559D1}" type="presOf" srcId="{24C3511D-35AE-924C-BAD8-5AF11B57E259}" destId="{DF3BE2B5-B75C-E542-B73F-B0A5E123F535}" srcOrd="0" destOrd="0" presId="urn:microsoft.com/office/officeart/2005/8/layout/default"/>
    <dgm:cxn modelId="{78322914-3280-6B41-AFA9-7B0FB1FFC925}" srcId="{74EFB5B7-F9C1-CD46-9752-8287E903C1C6}" destId="{DFD9FF73-AD5F-5A45-A968-AD543591829A}" srcOrd="0" destOrd="0" parTransId="{C34E73DB-8FED-A540-98F1-DAB2521BE203}" sibTransId="{0DD83BB4-1BFB-3241-9A87-827853BC7D5A}"/>
    <dgm:cxn modelId="{72E9BA28-883F-624F-A267-95C43DE72594}" type="presOf" srcId="{DFD9FF73-AD5F-5A45-A968-AD543591829A}" destId="{60EE6F54-152B-EE47-AAFC-A195DF610C27}" srcOrd="0" destOrd="0" presId="urn:microsoft.com/office/officeart/2005/8/layout/default"/>
    <dgm:cxn modelId="{7D54F46E-04A2-D04B-B42C-BD2351641934}" srcId="{74EFB5B7-F9C1-CD46-9752-8287E903C1C6}" destId="{7C5F3F88-D729-6348-B242-92B59999A91E}" srcOrd="2" destOrd="0" parTransId="{EB3C69E4-4DBD-8D48-A7D7-3573F71C1107}" sibTransId="{7FC1C918-457C-D443-A454-9B8469BFF929}"/>
    <dgm:cxn modelId="{3D8AB8C3-F94C-784B-A27C-F7283F6B5020}" type="presOf" srcId="{7C5F3F88-D729-6348-B242-92B59999A91E}" destId="{203F48A3-C24B-8B47-82F0-647B68ECBB9E}" srcOrd="0" destOrd="0" presId="urn:microsoft.com/office/officeart/2005/8/layout/default"/>
    <dgm:cxn modelId="{0967EAE0-6612-A94B-9D92-675C78F4D86B}" type="presOf" srcId="{74EFB5B7-F9C1-CD46-9752-8287E903C1C6}" destId="{C8331850-603F-554E-B98A-93EE790DDFEB}" srcOrd="0" destOrd="0" presId="urn:microsoft.com/office/officeart/2005/8/layout/default"/>
    <dgm:cxn modelId="{1DE16CEB-8EDC-734F-B0B8-69AE261EEDE0}" srcId="{74EFB5B7-F9C1-CD46-9752-8287E903C1C6}" destId="{24C3511D-35AE-924C-BAD8-5AF11B57E259}" srcOrd="1" destOrd="0" parTransId="{82C647C4-37D4-6340-919C-9C9A31AB0EB2}" sibTransId="{D941B464-BACC-1B4A-8491-53AEA9DB52A8}"/>
    <dgm:cxn modelId="{2C24A649-0695-4F40-B2D7-F3CF1312F78D}" type="presParOf" srcId="{C8331850-603F-554E-B98A-93EE790DDFEB}" destId="{60EE6F54-152B-EE47-AAFC-A195DF610C27}" srcOrd="0" destOrd="0" presId="urn:microsoft.com/office/officeart/2005/8/layout/default"/>
    <dgm:cxn modelId="{6CDB7C9A-090A-684A-B573-DAF440296B6D}" type="presParOf" srcId="{C8331850-603F-554E-B98A-93EE790DDFEB}" destId="{62D8F7AB-F705-E94A-83EC-B690F9B7265D}" srcOrd="1" destOrd="0" presId="urn:microsoft.com/office/officeart/2005/8/layout/default"/>
    <dgm:cxn modelId="{23A9B3D3-BDE9-554A-A019-C5909BBA642B}" type="presParOf" srcId="{C8331850-603F-554E-B98A-93EE790DDFEB}" destId="{DF3BE2B5-B75C-E542-B73F-B0A5E123F535}" srcOrd="2" destOrd="0" presId="urn:microsoft.com/office/officeart/2005/8/layout/default"/>
    <dgm:cxn modelId="{38F91684-188B-AE4F-9D15-1BE0373164CC}" type="presParOf" srcId="{C8331850-603F-554E-B98A-93EE790DDFEB}" destId="{C67696F4-4F60-E84C-889B-11A0F2715D54}" srcOrd="3" destOrd="0" presId="urn:microsoft.com/office/officeart/2005/8/layout/default"/>
    <dgm:cxn modelId="{6BD160CD-E2A1-8349-9A42-4A76881EA121}" type="presParOf" srcId="{C8331850-603F-554E-B98A-93EE790DDFEB}" destId="{203F48A3-C24B-8B47-82F0-647B68ECBB9E}"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4EFB5B7-F9C1-CD46-9752-8287E903C1C6}"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DFD9FF73-AD5F-5A45-A968-AD543591829A}">
      <dgm:prSet phldrT="[Text]" custT="1"/>
      <dgm:spPr/>
      <dgm:t>
        <a:bodyPr/>
        <a:lstStyle/>
        <a:p>
          <a:r>
            <a:rPr lang="en-GB" sz="1400" dirty="0">
              <a:latin typeface="Work Sans" pitchFamily="2" charset="77"/>
            </a:rPr>
            <a:t>Static Prompting (pre-tools)</a:t>
          </a:r>
        </a:p>
      </dgm:t>
    </dgm:pt>
    <dgm:pt modelId="{C34E73DB-8FED-A540-98F1-DAB2521BE203}" type="parTrans" cxnId="{78322914-3280-6B41-AFA9-7B0FB1FFC925}">
      <dgm:prSet/>
      <dgm:spPr/>
      <dgm:t>
        <a:bodyPr/>
        <a:lstStyle/>
        <a:p>
          <a:endParaRPr lang="en-GB" sz="1600"/>
        </a:p>
      </dgm:t>
    </dgm:pt>
    <dgm:pt modelId="{0DD83BB4-1BFB-3241-9A87-827853BC7D5A}" type="sibTrans" cxnId="{78322914-3280-6B41-AFA9-7B0FB1FFC925}">
      <dgm:prSet/>
      <dgm:spPr/>
      <dgm:t>
        <a:bodyPr/>
        <a:lstStyle/>
        <a:p>
          <a:endParaRPr lang="en-GB" sz="1600"/>
        </a:p>
      </dgm:t>
    </dgm:pt>
    <dgm:pt modelId="{675C4977-7954-414C-BC6B-60B65F430CD0}">
      <dgm:prSet phldrT="[Text]" custT="1"/>
      <dgm:spPr/>
      <dgm:t>
        <a:bodyPr/>
        <a:lstStyle/>
        <a:p>
          <a:r>
            <a:rPr lang="en-GB" sz="1400" dirty="0">
              <a:latin typeface="Work Sans" pitchFamily="2" charset="77"/>
            </a:rPr>
            <a:t>RAG</a:t>
          </a:r>
        </a:p>
      </dgm:t>
    </dgm:pt>
    <dgm:pt modelId="{D9A0D670-9EE9-6745-8166-A9E25436C74F}" type="parTrans" cxnId="{AE5BB450-B0DD-5B48-B908-DC85CE02B7BB}">
      <dgm:prSet/>
      <dgm:spPr/>
      <dgm:t>
        <a:bodyPr/>
        <a:lstStyle/>
        <a:p>
          <a:endParaRPr lang="en-GB"/>
        </a:p>
      </dgm:t>
    </dgm:pt>
    <dgm:pt modelId="{57D3D0BD-469E-8A44-8AE0-080BC5BB9217}" type="sibTrans" cxnId="{AE5BB450-B0DD-5B48-B908-DC85CE02B7BB}">
      <dgm:prSet/>
      <dgm:spPr/>
      <dgm:t>
        <a:bodyPr/>
        <a:lstStyle/>
        <a:p>
          <a:endParaRPr lang="en-GB"/>
        </a:p>
      </dgm:t>
    </dgm:pt>
    <dgm:pt modelId="{7AFE1638-145F-814C-BFE1-5826E0AC37AB}">
      <dgm:prSet phldrT="[Text]" custT="1"/>
      <dgm:spPr/>
      <dgm:t>
        <a:bodyPr/>
        <a:lstStyle/>
        <a:p>
          <a:r>
            <a:rPr lang="en-GB" sz="1400" dirty="0">
              <a:latin typeface="Work Sans" pitchFamily="2" charset="77"/>
            </a:rPr>
            <a:t>Prompt chaining and agents</a:t>
          </a:r>
        </a:p>
      </dgm:t>
    </dgm:pt>
    <dgm:pt modelId="{7FC6D7A6-F0A3-5B43-B133-C9ABD05D61BA}" type="parTrans" cxnId="{462697CB-7490-874D-90D4-0C691240D24B}">
      <dgm:prSet/>
      <dgm:spPr/>
      <dgm:t>
        <a:bodyPr/>
        <a:lstStyle/>
        <a:p>
          <a:endParaRPr lang="en-GB"/>
        </a:p>
      </dgm:t>
    </dgm:pt>
    <dgm:pt modelId="{A0DC9BC2-423A-DC47-B485-BC42C9C43838}" type="sibTrans" cxnId="{462697CB-7490-874D-90D4-0C691240D24B}">
      <dgm:prSet/>
      <dgm:spPr/>
      <dgm:t>
        <a:bodyPr/>
        <a:lstStyle/>
        <a:p>
          <a:endParaRPr lang="en-GB"/>
        </a:p>
      </dgm:t>
    </dgm:pt>
    <dgm:pt modelId="{F92F7869-A1F4-B84F-887E-EDC6AC5643DC}">
      <dgm:prSet phldrT="[Text]" custT="1"/>
      <dgm:spPr/>
      <dgm:t>
        <a:bodyPr/>
        <a:lstStyle/>
        <a:p>
          <a:r>
            <a:rPr lang="en-GB" sz="1400" dirty="0">
              <a:latin typeface="Work Sans" pitchFamily="2" charset="77"/>
            </a:rPr>
            <a:t>Function calling mechanisms</a:t>
          </a:r>
        </a:p>
      </dgm:t>
    </dgm:pt>
    <dgm:pt modelId="{8EA6332C-738F-9340-BC5C-96C189D163BD}" type="parTrans" cxnId="{7633DE9E-0992-6247-B510-6613D5D1CED0}">
      <dgm:prSet/>
      <dgm:spPr/>
      <dgm:t>
        <a:bodyPr/>
        <a:lstStyle/>
        <a:p>
          <a:endParaRPr lang="en-GB"/>
        </a:p>
      </dgm:t>
    </dgm:pt>
    <dgm:pt modelId="{9E595546-135B-664B-9861-C5709E3B5B43}" type="sibTrans" cxnId="{7633DE9E-0992-6247-B510-6613D5D1CED0}">
      <dgm:prSet/>
      <dgm:spPr/>
      <dgm:t>
        <a:bodyPr/>
        <a:lstStyle/>
        <a:p>
          <a:endParaRPr lang="en-GB"/>
        </a:p>
      </dgm:t>
    </dgm:pt>
    <dgm:pt modelId="{C8331850-603F-554E-B98A-93EE790DDFEB}" type="pres">
      <dgm:prSet presAssocID="{74EFB5B7-F9C1-CD46-9752-8287E903C1C6}" presName="diagram" presStyleCnt="0">
        <dgm:presLayoutVars>
          <dgm:dir/>
          <dgm:resizeHandles val="exact"/>
        </dgm:presLayoutVars>
      </dgm:prSet>
      <dgm:spPr/>
    </dgm:pt>
    <dgm:pt modelId="{60EE6F54-152B-EE47-AAFC-A195DF610C27}" type="pres">
      <dgm:prSet presAssocID="{DFD9FF73-AD5F-5A45-A968-AD543591829A}" presName="node" presStyleLbl="node1" presStyleIdx="0" presStyleCnt="4">
        <dgm:presLayoutVars>
          <dgm:bulletEnabled val="1"/>
        </dgm:presLayoutVars>
      </dgm:prSet>
      <dgm:spPr/>
    </dgm:pt>
    <dgm:pt modelId="{030D5957-308D-7344-AE1A-6413AB56BC42}" type="pres">
      <dgm:prSet presAssocID="{0DD83BB4-1BFB-3241-9A87-827853BC7D5A}" presName="sibTrans" presStyleCnt="0"/>
      <dgm:spPr/>
    </dgm:pt>
    <dgm:pt modelId="{8480E06F-51B2-2341-A223-E080DFF62A56}" type="pres">
      <dgm:prSet presAssocID="{675C4977-7954-414C-BC6B-60B65F430CD0}" presName="node" presStyleLbl="node1" presStyleIdx="1" presStyleCnt="4">
        <dgm:presLayoutVars>
          <dgm:bulletEnabled val="1"/>
        </dgm:presLayoutVars>
      </dgm:prSet>
      <dgm:spPr/>
    </dgm:pt>
    <dgm:pt modelId="{5DCC9C4F-4FB6-D648-8786-4397E549B3DB}" type="pres">
      <dgm:prSet presAssocID="{57D3D0BD-469E-8A44-8AE0-080BC5BB9217}" presName="sibTrans" presStyleCnt="0"/>
      <dgm:spPr/>
    </dgm:pt>
    <dgm:pt modelId="{B4A5C018-786D-0B41-B982-A30B788E9966}" type="pres">
      <dgm:prSet presAssocID="{7AFE1638-145F-814C-BFE1-5826E0AC37AB}" presName="node" presStyleLbl="node1" presStyleIdx="2" presStyleCnt="4">
        <dgm:presLayoutVars>
          <dgm:bulletEnabled val="1"/>
        </dgm:presLayoutVars>
      </dgm:prSet>
      <dgm:spPr/>
    </dgm:pt>
    <dgm:pt modelId="{9771A820-507D-A94A-BA2B-C956A2DA768F}" type="pres">
      <dgm:prSet presAssocID="{A0DC9BC2-423A-DC47-B485-BC42C9C43838}" presName="sibTrans" presStyleCnt="0"/>
      <dgm:spPr/>
    </dgm:pt>
    <dgm:pt modelId="{264063D0-5C38-6949-A7DD-8AD0AB0DD987}" type="pres">
      <dgm:prSet presAssocID="{F92F7869-A1F4-B84F-887E-EDC6AC5643DC}" presName="node" presStyleLbl="node1" presStyleIdx="3" presStyleCnt="4">
        <dgm:presLayoutVars>
          <dgm:bulletEnabled val="1"/>
        </dgm:presLayoutVars>
      </dgm:prSet>
      <dgm:spPr/>
    </dgm:pt>
  </dgm:ptLst>
  <dgm:cxnLst>
    <dgm:cxn modelId="{78322914-3280-6B41-AFA9-7B0FB1FFC925}" srcId="{74EFB5B7-F9C1-CD46-9752-8287E903C1C6}" destId="{DFD9FF73-AD5F-5A45-A968-AD543591829A}" srcOrd="0" destOrd="0" parTransId="{C34E73DB-8FED-A540-98F1-DAB2521BE203}" sibTransId="{0DD83BB4-1BFB-3241-9A87-827853BC7D5A}"/>
    <dgm:cxn modelId="{72E9BA28-883F-624F-A267-95C43DE72594}" type="presOf" srcId="{DFD9FF73-AD5F-5A45-A968-AD543591829A}" destId="{60EE6F54-152B-EE47-AAFC-A195DF610C27}" srcOrd="0" destOrd="0" presId="urn:microsoft.com/office/officeart/2005/8/layout/default"/>
    <dgm:cxn modelId="{AE5BB450-B0DD-5B48-B908-DC85CE02B7BB}" srcId="{74EFB5B7-F9C1-CD46-9752-8287E903C1C6}" destId="{675C4977-7954-414C-BC6B-60B65F430CD0}" srcOrd="1" destOrd="0" parTransId="{D9A0D670-9EE9-6745-8166-A9E25436C74F}" sibTransId="{57D3D0BD-469E-8A44-8AE0-080BC5BB9217}"/>
    <dgm:cxn modelId="{D2E7497D-050D-294A-9A4E-BE28E1165D0F}" type="presOf" srcId="{F92F7869-A1F4-B84F-887E-EDC6AC5643DC}" destId="{264063D0-5C38-6949-A7DD-8AD0AB0DD987}" srcOrd="0" destOrd="0" presId="urn:microsoft.com/office/officeart/2005/8/layout/default"/>
    <dgm:cxn modelId="{5639608D-604D-484E-BFDC-4733B45CA120}" type="presOf" srcId="{7AFE1638-145F-814C-BFE1-5826E0AC37AB}" destId="{B4A5C018-786D-0B41-B982-A30B788E9966}" srcOrd="0" destOrd="0" presId="urn:microsoft.com/office/officeart/2005/8/layout/default"/>
    <dgm:cxn modelId="{B1101696-BA0A-0F46-A94D-EBBB5CBECCCA}" type="presOf" srcId="{675C4977-7954-414C-BC6B-60B65F430CD0}" destId="{8480E06F-51B2-2341-A223-E080DFF62A56}" srcOrd="0" destOrd="0" presId="urn:microsoft.com/office/officeart/2005/8/layout/default"/>
    <dgm:cxn modelId="{7633DE9E-0992-6247-B510-6613D5D1CED0}" srcId="{74EFB5B7-F9C1-CD46-9752-8287E903C1C6}" destId="{F92F7869-A1F4-B84F-887E-EDC6AC5643DC}" srcOrd="3" destOrd="0" parTransId="{8EA6332C-738F-9340-BC5C-96C189D163BD}" sibTransId="{9E595546-135B-664B-9861-C5709E3B5B43}"/>
    <dgm:cxn modelId="{462697CB-7490-874D-90D4-0C691240D24B}" srcId="{74EFB5B7-F9C1-CD46-9752-8287E903C1C6}" destId="{7AFE1638-145F-814C-BFE1-5826E0AC37AB}" srcOrd="2" destOrd="0" parTransId="{7FC6D7A6-F0A3-5B43-B133-C9ABD05D61BA}" sibTransId="{A0DC9BC2-423A-DC47-B485-BC42C9C43838}"/>
    <dgm:cxn modelId="{0967EAE0-6612-A94B-9D92-675C78F4D86B}" type="presOf" srcId="{74EFB5B7-F9C1-CD46-9752-8287E903C1C6}" destId="{C8331850-603F-554E-B98A-93EE790DDFEB}" srcOrd="0" destOrd="0" presId="urn:microsoft.com/office/officeart/2005/8/layout/default"/>
    <dgm:cxn modelId="{2C24A649-0695-4F40-B2D7-F3CF1312F78D}" type="presParOf" srcId="{C8331850-603F-554E-B98A-93EE790DDFEB}" destId="{60EE6F54-152B-EE47-AAFC-A195DF610C27}" srcOrd="0" destOrd="0" presId="urn:microsoft.com/office/officeart/2005/8/layout/default"/>
    <dgm:cxn modelId="{CF947C1D-BC45-324D-A3E4-BCB1CFFBD2A2}" type="presParOf" srcId="{C8331850-603F-554E-B98A-93EE790DDFEB}" destId="{030D5957-308D-7344-AE1A-6413AB56BC42}" srcOrd="1" destOrd="0" presId="urn:microsoft.com/office/officeart/2005/8/layout/default"/>
    <dgm:cxn modelId="{BC7CA115-F010-7A4D-9426-5762A4B4C8B6}" type="presParOf" srcId="{C8331850-603F-554E-B98A-93EE790DDFEB}" destId="{8480E06F-51B2-2341-A223-E080DFF62A56}" srcOrd="2" destOrd="0" presId="urn:microsoft.com/office/officeart/2005/8/layout/default"/>
    <dgm:cxn modelId="{3AE0FA8D-0E1F-CE4D-81E1-7719AFDB23ED}" type="presParOf" srcId="{C8331850-603F-554E-B98A-93EE790DDFEB}" destId="{5DCC9C4F-4FB6-D648-8786-4397E549B3DB}" srcOrd="3" destOrd="0" presId="urn:microsoft.com/office/officeart/2005/8/layout/default"/>
    <dgm:cxn modelId="{F6F78D0E-B720-7543-AD39-C89F555D5A15}" type="presParOf" srcId="{C8331850-603F-554E-B98A-93EE790DDFEB}" destId="{B4A5C018-786D-0B41-B982-A30B788E9966}" srcOrd="4" destOrd="0" presId="urn:microsoft.com/office/officeart/2005/8/layout/default"/>
    <dgm:cxn modelId="{793B2599-1D4B-3B44-989C-7CC13F12C320}" type="presParOf" srcId="{C8331850-603F-554E-B98A-93EE790DDFEB}" destId="{9771A820-507D-A94A-BA2B-C956A2DA768F}" srcOrd="5" destOrd="0" presId="urn:microsoft.com/office/officeart/2005/8/layout/default"/>
    <dgm:cxn modelId="{8F12A249-E19D-5143-B416-31D4780A7D1B}" type="presParOf" srcId="{C8331850-603F-554E-B98A-93EE790DDFEB}" destId="{264063D0-5C38-6949-A7DD-8AD0AB0DD987}" srcOrd="6"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4430A-4C5B-614B-827E-C92CDAB4BD83}">
      <dsp:nvSpPr>
        <dsp:cNvPr id="0" name=""/>
        <dsp:cNvSpPr/>
      </dsp:nvSpPr>
      <dsp:spPr>
        <a:xfrm>
          <a:off x="1045082" y="344164"/>
          <a:ext cx="10187340" cy="59731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BECCE9-7892-E646-B2A6-9F39C2402364}">
      <dsp:nvSpPr>
        <dsp:cNvPr id="0" name=""/>
        <dsp:cNvSpPr/>
      </dsp:nvSpPr>
      <dsp:spPr>
        <a:xfrm>
          <a:off x="511955" y="0"/>
          <a:ext cx="2409200"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1: </a:t>
          </a:r>
          <a:r>
            <a:rPr lang="en-GB" sz="1400" kern="1200" dirty="0">
              <a:latin typeface="Work Sans" pitchFamily="2" charset="77"/>
            </a:rPr>
            <a:t>Primers on LLMs, </a:t>
          </a:r>
          <a:r>
            <a:rPr lang="en-GB" sz="1400" kern="1200" dirty="0" err="1">
              <a:latin typeface="Work Sans" pitchFamily="2" charset="77"/>
            </a:rPr>
            <a:t>LangChain</a:t>
          </a:r>
          <a:r>
            <a:rPr lang="en-GB" sz="1400" kern="1200" dirty="0">
              <a:latin typeface="Work Sans" pitchFamily="2" charset="77"/>
            </a:rPr>
            <a:t>, RAG</a:t>
          </a:r>
        </a:p>
      </dsp:txBody>
      <dsp:txXfrm>
        <a:off x="511955" y="0"/>
        <a:ext cx="2409200" cy="515081"/>
      </dsp:txXfrm>
    </dsp:sp>
    <dsp:sp modelId="{63A157F7-CC3B-F04F-9722-0F6002431311}">
      <dsp:nvSpPr>
        <dsp:cNvPr id="0" name=""/>
        <dsp:cNvSpPr/>
      </dsp:nvSpPr>
      <dsp:spPr>
        <a:xfrm>
          <a:off x="1491687"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0EB047-8BA6-D34A-8A63-20C553F01E4B}">
      <dsp:nvSpPr>
        <dsp:cNvPr id="0" name=""/>
        <dsp:cNvSpPr/>
      </dsp:nvSpPr>
      <dsp:spPr>
        <a:xfrm>
          <a:off x="2835503" y="772622"/>
          <a:ext cx="1496630"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2: </a:t>
          </a:r>
          <a:r>
            <a:rPr lang="en-GB" sz="1400" kern="1200" dirty="0">
              <a:latin typeface="Work Sans" pitchFamily="2" charset="77"/>
            </a:rPr>
            <a:t>Building Agents with LangGraph</a:t>
          </a:r>
        </a:p>
      </dsp:txBody>
      <dsp:txXfrm>
        <a:off x="2835503" y="772622"/>
        <a:ext cx="1496630" cy="515081"/>
      </dsp:txXfrm>
    </dsp:sp>
    <dsp:sp modelId="{9A1AA971-9CFB-074A-95D8-A8FA4245F243}">
      <dsp:nvSpPr>
        <dsp:cNvPr id="0" name=""/>
        <dsp:cNvSpPr/>
      </dsp:nvSpPr>
      <dsp:spPr>
        <a:xfrm>
          <a:off x="3519433"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DCDC4B-5EE8-DA4B-AA66-C5A7D568F2E0}">
      <dsp:nvSpPr>
        <dsp:cNvPr id="0" name=""/>
        <dsp:cNvSpPr/>
      </dsp:nvSpPr>
      <dsp:spPr>
        <a:xfrm>
          <a:off x="4406965" y="0"/>
          <a:ext cx="1646293"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3: </a:t>
          </a:r>
          <a:r>
            <a:rPr lang="en-GB" sz="1400" b="0" kern="1200" dirty="0">
              <a:latin typeface="Work Sans" pitchFamily="2" charset="77"/>
            </a:rPr>
            <a:t>Agents (cont.) and MCP</a:t>
          </a:r>
        </a:p>
      </dsp:txBody>
      <dsp:txXfrm>
        <a:off x="4406965" y="0"/>
        <a:ext cx="1646293" cy="515081"/>
      </dsp:txXfrm>
    </dsp:sp>
    <dsp:sp modelId="{4E547AB7-5F80-6243-B949-00C944B70F9C}">
      <dsp:nvSpPr>
        <dsp:cNvPr id="0" name=""/>
        <dsp:cNvSpPr/>
      </dsp:nvSpPr>
      <dsp:spPr>
        <a:xfrm>
          <a:off x="5165727"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9EEC16-F0B5-4349-844A-DD743ED50F6C}">
      <dsp:nvSpPr>
        <dsp:cNvPr id="0" name=""/>
        <dsp:cNvSpPr/>
      </dsp:nvSpPr>
      <dsp:spPr>
        <a:xfrm>
          <a:off x="6128090" y="772622"/>
          <a:ext cx="1496630"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4: </a:t>
          </a:r>
          <a:r>
            <a:rPr lang="en-GB" sz="1400" kern="1200" dirty="0">
              <a:latin typeface="Work Sans" pitchFamily="2" charset="77"/>
            </a:rPr>
            <a:t>Deep-Dive into AI Gateway</a:t>
          </a:r>
        </a:p>
      </dsp:txBody>
      <dsp:txXfrm>
        <a:off x="6128090" y="772622"/>
        <a:ext cx="1496630" cy="515081"/>
      </dsp:txXfrm>
    </dsp:sp>
    <dsp:sp modelId="{676348E8-5825-7F44-AF99-AD6FD600F736}">
      <dsp:nvSpPr>
        <dsp:cNvPr id="0" name=""/>
        <dsp:cNvSpPr/>
      </dsp:nvSpPr>
      <dsp:spPr>
        <a:xfrm>
          <a:off x="6812020"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BC2C8D-C4FA-9249-87EA-B5E1F29839AD}">
      <dsp:nvSpPr>
        <dsp:cNvPr id="0" name=""/>
        <dsp:cNvSpPr/>
      </dsp:nvSpPr>
      <dsp:spPr>
        <a:xfrm>
          <a:off x="7699552" y="0"/>
          <a:ext cx="1496630"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5: </a:t>
          </a:r>
          <a:r>
            <a:rPr lang="en-GB" sz="1400" kern="1200" dirty="0">
              <a:latin typeface="Work Sans" pitchFamily="2" charset="77"/>
            </a:rPr>
            <a:t>CI/CD and Evaluations</a:t>
          </a:r>
        </a:p>
      </dsp:txBody>
      <dsp:txXfrm>
        <a:off x="7699552" y="0"/>
        <a:ext cx="1496630" cy="515081"/>
      </dsp:txXfrm>
    </dsp:sp>
    <dsp:sp modelId="{02524787-B3FF-B540-BBC2-A6F996867300}">
      <dsp:nvSpPr>
        <dsp:cNvPr id="0" name=""/>
        <dsp:cNvSpPr/>
      </dsp:nvSpPr>
      <dsp:spPr>
        <a:xfrm>
          <a:off x="8383481"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E0DD53-181B-CB43-A073-0F01901CBE35}">
      <dsp:nvSpPr>
        <dsp:cNvPr id="0" name=""/>
        <dsp:cNvSpPr/>
      </dsp:nvSpPr>
      <dsp:spPr>
        <a:xfrm>
          <a:off x="9271013" y="772622"/>
          <a:ext cx="1496630"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Certification Test</a:t>
          </a:r>
        </a:p>
      </dsp:txBody>
      <dsp:txXfrm>
        <a:off x="9271013" y="772622"/>
        <a:ext cx="1496630" cy="515081"/>
      </dsp:txXfrm>
    </dsp:sp>
    <dsp:sp modelId="{95FEB096-05C8-0845-883C-CD7F3F32DE16}">
      <dsp:nvSpPr>
        <dsp:cNvPr id="0" name=""/>
        <dsp:cNvSpPr/>
      </dsp:nvSpPr>
      <dsp:spPr>
        <a:xfrm>
          <a:off x="9954943"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0150" y="564565"/>
        <a:ext cx="1390595" cy="814094"/>
      </dsp:txXfrm>
    </dsp:sp>
    <dsp:sp modelId="{20BEFBB0-8717-4983-AF83-87F55F73F2C5}">
      <dsp:nvSpPr>
        <dsp:cNvPr id="0" name=""/>
        <dsp:cNvSpPr/>
      </dsp:nvSpPr>
      <ds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1590198" y="864383"/>
        <a:ext cx="213882" cy="214458"/>
      </dsp:txXfrm>
    </dsp:sp>
    <dsp:sp modelId="{35E9065B-8E20-437D-9522-6D04F30B312F}">
      <dsp:nvSpPr>
        <dsp:cNvPr id="0" name=""/>
        <dsp:cNvSpPr/>
      </dsp:nvSpPr>
      <dsp: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LLM</a:t>
          </a:r>
          <a:endParaRPr lang="en-IN" sz="2300" kern="1200" dirty="0">
            <a:solidFill>
              <a:srgbClr val="FFFFFF"/>
            </a:solidFill>
            <a:latin typeface="Work Sans" pitchFamily="2" charset="77"/>
            <a:ea typeface="メイリオ"/>
            <a:cs typeface="+mn-cs"/>
          </a:endParaRPr>
        </a:p>
      </dsp:txBody>
      <dsp:txXfrm>
        <a:off x="2047902" y="564565"/>
        <a:ext cx="1390595" cy="814094"/>
      </dsp:txXfrm>
    </dsp:sp>
    <dsp:sp modelId="{CFD20C1F-9D9C-48F1-A0B4-A022272BFD41}">
      <dsp:nvSpPr>
        <dsp:cNvPr id="0" name=""/>
        <dsp:cNvSpPr/>
      </dsp:nvSpPr>
      <ds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3607950" y="864383"/>
        <a:ext cx="213882" cy="214458"/>
      </dsp:txXfrm>
    </dsp:sp>
    <dsp:sp modelId="{5FDBE80C-E1EF-4AFC-898A-B0685B8EA368}">
      <dsp:nvSpPr>
        <dsp:cNvPr id="0" name=""/>
        <dsp:cNvSpPr/>
      </dsp:nvSpPr>
      <dsp: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4065654" y="564565"/>
        <a:ext cx="1390595" cy="8140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0150" y="564565"/>
        <a:ext cx="1390595" cy="814094"/>
      </dsp:txXfrm>
    </dsp:sp>
    <dsp:sp modelId="{20BEFBB0-8717-4983-AF83-87F55F73F2C5}">
      <dsp:nvSpPr>
        <dsp:cNvPr id="0" name=""/>
        <dsp:cNvSpPr/>
      </dsp:nvSpPr>
      <ds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1590198" y="864383"/>
        <a:ext cx="213882" cy="214458"/>
      </dsp:txXfrm>
    </dsp:sp>
    <dsp:sp modelId="{35E9065B-8E20-437D-9522-6D04F30B312F}">
      <dsp:nvSpPr>
        <dsp:cNvPr id="0" name=""/>
        <dsp:cNvSpPr/>
      </dsp:nvSpPr>
      <dsp: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FFFF"/>
              </a:solidFill>
              <a:latin typeface="Work Sans" pitchFamily="2" charset="77"/>
              <a:ea typeface="メイリオ"/>
              <a:cs typeface="+mn-cs"/>
            </a:rPr>
            <a:t>LLM </a:t>
          </a:r>
          <a:r>
            <a:rPr lang="en-US" sz="1400" kern="1200" dirty="0">
              <a:solidFill>
                <a:srgbClr val="FFFFFF"/>
              </a:solidFill>
              <a:latin typeface="Work Sans" pitchFamily="2" charset="77"/>
              <a:ea typeface="メイリオ"/>
              <a:cs typeface="+mn-cs"/>
            </a:rPr>
            <a:t>(with document information)</a:t>
          </a:r>
          <a:endParaRPr lang="en-IN" sz="1400" kern="1200" dirty="0">
            <a:solidFill>
              <a:srgbClr val="FFFFFF"/>
            </a:solidFill>
            <a:latin typeface="Work Sans" pitchFamily="2" charset="77"/>
            <a:ea typeface="メイリオ"/>
            <a:cs typeface="+mn-cs"/>
          </a:endParaRPr>
        </a:p>
      </dsp:txBody>
      <dsp:txXfrm>
        <a:off x="2047902" y="564565"/>
        <a:ext cx="1390595" cy="814094"/>
      </dsp:txXfrm>
    </dsp:sp>
    <dsp:sp modelId="{CFD20C1F-9D9C-48F1-A0B4-A022272BFD41}">
      <dsp:nvSpPr>
        <dsp:cNvPr id="0" name=""/>
        <dsp:cNvSpPr/>
      </dsp:nvSpPr>
      <ds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3607950" y="864383"/>
        <a:ext cx="213882" cy="214458"/>
      </dsp:txXfrm>
    </dsp:sp>
    <dsp:sp modelId="{5FDBE80C-E1EF-4AFC-898A-B0685B8EA368}">
      <dsp:nvSpPr>
        <dsp:cNvPr id="0" name=""/>
        <dsp:cNvSpPr/>
      </dsp:nvSpPr>
      <dsp: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4065654" y="564565"/>
        <a:ext cx="1390595" cy="8140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0150" y="564565"/>
        <a:ext cx="1390595" cy="814094"/>
      </dsp:txXfrm>
    </dsp:sp>
    <dsp:sp modelId="{20BEFBB0-8717-4983-AF83-87F55F73F2C5}">
      <dsp:nvSpPr>
        <dsp:cNvPr id="0" name=""/>
        <dsp:cNvSpPr/>
      </dsp:nvSpPr>
      <ds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1590198" y="864383"/>
        <a:ext cx="213882" cy="214458"/>
      </dsp:txXfrm>
    </dsp:sp>
    <dsp:sp modelId="{35E9065B-8E20-437D-9522-6D04F30B312F}">
      <dsp:nvSpPr>
        <dsp:cNvPr id="0" name=""/>
        <dsp:cNvSpPr/>
      </dsp:nvSpPr>
      <dsp: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LLM</a:t>
          </a:r>
          <a:endParaRPr lang="en-IN" sz="2300" kern="1200" dirty="0">
            <a:solidFill>
              <a:srgbClr val="FFFFFF"/>
            </a:solidFill>
            <a:latin typeface="Work Sans" pitchFamily="2" charset="77"/>
            <a:ea typeface="メイリオ"/>
            <a:cs typeface="+mn-cs"/>
          </a:endParaRPr>
        </a:p>
      </dsp:txBody>
      <dsp:txXfrm>
        <a:off x="2047902" y="564565"/>
        <a:ext cx="1390595" cy="814094"/>
      </dsp:txXfrm>
    </dsp:sp>
    <dsp:sp modelId="{CFD20C1F-9D9C-48F1-A0B4-A022272BFD41}">
      <dsp:nvSpPr>
        <dsp:cNvPr id="0" name=""/>
        <dsp:cNvSpPr/>
      </dsp:nvSpPr>
      <ds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3607950" y="864383"/>
        <a:ext cx="213882" cy="214458"/>
      </dsp:txXfrm>
    </dsp:sp>
    <dsp:sp modelId="{5FDBE80C-E1EF-4AFC-898A-B0685B8EA368}">
      <dsp:nvSpPr>
        <dsp:cNvPr id="0" name=""/>
        <dsp:cNvSpPr/>
      </dsp:nvSpPr>
      <dsp: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4065654" y="564565"/>
        <a:ext cx="1390595" cy="8140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0150" y="564565"/>
        <a:ext cx="1390595" cy="814094"/>
      </dsp:txXfrm>
    </dsp:sp>
    <dsp:sp modelId="{20BEFBB0-8717-4983-AF83-87F55F73F2C5}">
      <dsp:nvSpPr>
        <dsp:cNvPr id="0" name=""/>
        <dsp:cNvSpPr/>
      </dsp:nvSpPr>
      <ds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1590198" y="864383"/>
        <a:ext cx="213882" cy="214458"/>
      </dsp:txXfrm>
    </dsp:sp>
    <dsp:sp modelId="{35E9065B-8E20-437D-9522-6D04F30B312F}">
      <dsp:nvSpPr>
        <dsp:cNvPr id="0" name=""/>
        <dsp:cNvSpPr/>
      </dsp:nvSpPr>
      <dsp: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FFFF"/>
              </a:solidFill>
              <a:latin typeface="Work Sans" pitchFamily="2" charset="77"/>
              <a:ea typeface="メイリオ"/>
              <a:cs typeface="+mn-cs"/>
            </a:rPr>
            <a:t>LLM </a:t>
          </a:r>
          <a:r>
            <a:rPr lang="en-US" sz="1400" kern="1200" dirty="0">
              <a:solidFill>
                <a:srgbClr val="FFFFFF"/>
              </a:solidFill>
              <a:latin typeface="Work Sans" pitchFamily="2" charset="77"/>
              <a:ea typeface="メイリオ"/>
              <a:cs typeface="+mn-cs"/>
            </a:rPr>
            <a:t>(with document information)</a:t>
          </a:r>
          <a:endParaRPr lang="en-IN" sz="1400" kern="1200" dirty="0">
            <a:solidFill>
              <a:srgbClr val="FFFFFF"/>
            </a:solidFill>
            <a:latin typeface="Work Sans" pitchFamily="2" charset="77"/>
            <a:ea typeface="メイリオ"/>
            <a:cs typeface="+mn-cs"/>
          </a:endParaRPr>
        </a:p>
      </dsp:txBody>
      <dsp:txXfrm>
        <a:off x="2047902" y="564565"/>
        <a:ext cx="1390595" cy="814094"/>
      </dsp:txXfrm>
    </dsp:sp>
    <dsp:sp modelId="{CFD20C1F-9D9C-48F1-A0B4-A022272BFD41}">
      <dsp:nvSpPr>
        <dsp:cNvPr id="0" name=""/>
        <dsp:cNvSpPr/>
      </dsp:nvSpPr>
      <ds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3607950" y="864383"/>
        <a:ext cx="213882" cy="214458"/>
      </dsp:txXfrm>
    </dsp:sp>
    <dsp:sp modelId="{5FDBE80C-E1EF-4AFC-898A-B0685B8EA368}">
      <dsp:nvSpPr>
        <dsp:cNvPr id="0" name=""/>
        <dsp:cNvSpPr/>
      </dsp:nvSpPr>
      <dsp: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4065654" y="564565"/>
        <a:ext cx="1390595" cy="8140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1526" y="449252"/>
          <a:ext cx="2106851" cy="1044719"/>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2125" y="479851"/>
        <a:ext cx="2045653" cy="983521"/>
      </dsp:txXfrm>
    </dsp:sp>
    <dsp:sp modelId="{20BEFBB0-8717-4983-AF83-87F55F73F2C5}">
      <dsp:nvSpPr>
        <dsp:cNvPr id="0" name=""/>
        <dsp:cNvSpPr/>
      </dsp:nvSpPr>
      <dsp:spPr>
        <a:xfrm>
          <a:off x="2282497" y="755703"/>
          <a:ext cx="369134" cy="431817"/>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solidFill>
              <a:srgbClr val="FFFFFF"/>
            </a:solidFill>
            <a:latin typeface="Nissan Pro Regular"/>
            <a:ea typeface="メイリオ"/>
            <a:cs typeface="+mn-cs"/>
          </a:endParaRPr>
        </a:p>
      </dsp:txBody>
      <dsp:txXfrm>
        <a:off x="2282497" y="842066"/>
        <a:ext cx="258394" cy="259091"/>
      </dsp:txXfrm>
    </dsp:sp>
    <dsp:sp modelId="{35E9065B-8E20-437D-9522-6D04F30B312F}">
      <dsp:nvSpPr>
        <dsp:cNvPr id="0" name=""/>
        <dsp:cNvSpPr/>
      </dsp:nvSpPr>
      <dsp:spPr>
        <a:xfrm>
          <a:off x="2804857" y="449252"/>
          <a:ext cx="1741199" cy="1044719"/>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LLM</a:t>
          </a:r>
          <a:endParaRPr lang="en-IN" sz="2300" kern="1200" dirty="0">
            <a:solidFill>
              <a:srgbClr val="FFFFFF"/>
            </a:solidFill>
            <a:latin typeface="Work Sans" pitchFamily="2" charset="77"/>
            <a:ea typeface="メイリオ"/>
            <a:cs typeface="+mn-cs"/>
          </a:endParaRPr>
        </a:p>
      </dsp:txBody>
      <dsp:txXfrm>
        <a:off x="2835456" y="479851"/>
        <a:ext cx="1680001" cy="983521"/>
      </dsp:txXfrm>
    </dsp:sp>
    <dsp:sp modelId="{CFD20C1F-9D9C-48F1-A0B4-A022272BFD41}">
      <dsp:nvSpPr>
        <dsp:cNvPr id="0" name=""/>
        <dsp:cNvSpPr/>
      </dsp:nvSpPr>
      <dsp:spPr>
        <a:xfrm>
          <a:off x="4720176" y="755703"/>
          <a:ext cx="369134" cy="431817"/>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solidFill>
              <a:srgbClr val="FFFFFF"/>
            </a:solidFill>
            <a:latin typeface="Nissan Pro Regular"/>
            <a:ea typeface="メイリオ"/>
            <a:cs typeface="+mn-cs"/>
          </a:endParaRPr>
        </a:p>
      </dsp:txBody>
      <dsp:txXfrm>
        <a:off x="4720176" y="842066"/>
        <a:ext cx="258394" cy="259091"/>
      </dsp:txXfrm>
    </dsp:sp>
    <dsp:sp modelId="{5FDBE80C-E1EF-4AFC-898A-B0685B8EA368}">
      <dsp:nvSpPr>
        <dsp:cNvPr id="0" name=""/>
        <dsp:cNvSpPr/>
      </dsp:nvSpPr>
      <dsp:spPr>
        <a:xfrm>
          <a:off x="5242536" y="449252"/>
          <a:ext cx="1741199" cy="1044719"/>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5273135" y="479851"/>
        <a:ext cx="1680001" cy="9835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E6F54-152B-EE47-AAFC-A195DF610C27}">
      <dsp:nvSpPr>
        <dsp:cNvPr id="0" name=""/>
        <dsp:cNvSpPr/>
      </dsp:nvSpPr>
      <dsp:spPr>
        <a:xfrm>
          <a:off x="16563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Truncation and Sliding Windows</a:t>
          </a:r>
        </a:p>
      </dsp:txBody>
      <dsp:txXfrm>
        <a:off x="1656380" y="453"/>
        <a:ext cx="1796181" cy="1077709"/>
      </dsp:txXfrm>
    </dsp:sp>
    <dsp:sp modelId="{DF3BE2B5-B75C-E542-B73F-B0A5E123F535}">
      <dsp:nvSpPr>
        <dsp:cNvPr id="0" name=""/>
        <dsp:cNvSpPr/>
      </dsp:nvSpPr>
      <dsp:spPr>
        <a:xfrm>
          <a:off x="36321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Summarization</a:t>
          </a:r>
        </a:p>
      </dsp:txBody>
      <dsp:txXfrm>
        <a:off x="3632180" y="453"/>
        <a:ext cx="1796181" cy="1077709"/>
      </dsp:txXfrm>
    </dsp:sp>
    <dsp:sp modelId="{203F48A3-C24B-8B47-82F0-647B68ECBB9E}">
      <dsp:nvSpPr>
        <dsp:cNvPr id="0" name=""/>
        <dsp:cNvSpPr/>
      </dsp:nvSpPr>
      <dsp:spPr>
        <a:xfrm>
          <a:off x="56079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Template-based prompts</a:t>
          </a:r>
        </a:p>
      </dsp:txBody>
      <dsp:txXfrm>
        <a:off x="5607980" y="453"/>
        <a:ext cx="1796181" cy="107770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E6F54-152B-EE47-AAFC-A195DF610C27}">
      <dsp:nvSpPr>
        <dsp:cNvPr id="0" name=""/>
        <dsp:cNvSpPr/>
      </dsp:nvSpPr>
      <dsp:spPr>
        <a:xfrm>
          <a:off x="6684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Static Prompting (pre-tools)</a:t>
          </a:r>
        </a:p>
      </dsp:txBody>
      <dsp:txXfrm>
        <a:off x="668480" y="453"/>
        <a:ext cx="1796181" cy="1077709"/>
      </dsp:txXfrm>
    </dsp:sp>
    <dsp:sp modelId="{8480E06F-51B2-2341-A223-E080DFF62A56}">
      <dsp:nvSpPr>
        <dsp:cNvPr id="0" name=""/>
        <dsp:cNvSpPr/>
      </dsp:nvSpPr>
      <dsp:spPr>
        <a:xfrm>
          <a:off x="26442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RAG</a:t>
          </a:r>
        </a:p>
      </dsp:txBody>
      <dsp:txXfrm>
        <a:off x="2644280" y="453"/>
        <a:ext cx="1796181" cy="1077709"/>
      </dsp:txXfrm>
    </dsp:sp>
    <dsp:sp modelId="{B4A5C018-786D-0B41-B982-A30B788E9966}">
      <dsp:nvSpPr>
        <dsp:cNvPr id="0" name=""/>
        <dsp:cNvSpPr/>
      </dsp:nvSpPr>
      <dsp:spPr>
        <a:xfrm>
          <a:off x="46200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Prompt chaining and agents</a:t>
          </a:r>
        </a:p>
      </dsp:txBody>
      <dsp:txXfrm>
        <a:off x="4620080" y="453"/>
        <a:ext cx="1796181" cy="1077709"/>
      </dsp:txXfrm>
    </dsp:sp>
    <dsp:sp modelId="{264063D0-5C38-6949-A7DD-8AD0AB0DD987}">
      <dsp:nvSpPr>
        <dsp:cNvPr id="0" name=""/>
        <dsp:cNvSpPr/>
      </dsp:nvSpPr>
      <dsp:spPr>
        <a:xfrm>
          <a:off x="65958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Function calling mechanisms</a:t>
          </a:r>
        </a:p>
      </dsp:txBody>
      <dsp:txXfrm>
        <a:off x="6595880" y="453"/>
        <a:ext cx="1796181" cy="107770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B474B5-CFE1-D842-BC01-451BD0A0B4A6}" type="datetimeFigureOut">
              <a:rPr lang="en-US" smtClean="0"/>
              <a:t>9/13/25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E2A828-883B-9040-A185-C9E23E0FD9BC}" type="slidenum">
              <a:rPr lang="en-US" smtClean="0"/>
              <a:t>‹#›</a:t>
            </a:fld>
            <a:endParaRPr lang="en-US"/>
          </a:p>
        </p:txBody>
      </p:sp>
    </p:spTree>
    <p:extLst>
      <p:ext uri="{BB962C8B-B14F-4D97-AF65-F5344CB8AC3E}">
        <p14:creationId xmlns:p14="http://schemas.microsoft.com/office/powerpoint/2010/main" val="589963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5C820-9C20-C401-2E02-9FA4611C4A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2F37BC-BFA4-6A34-103A-906556CA916C}"/>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A3B1A819-F156-79F9-A48F-3AB7EE30E63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95696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A050C-E17A-092B-8CC6-5146FDDC5D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8C02C1-B85D-7D1D-7E69-91B737BCE6B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7FFE7B6-F5A6-5502-38DD-4CBEBF6708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E8539C-55FB-52AF-D6E5-0C6609C6945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787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13F56-D68C-0208-DE74-2B5A6203AF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780E72-B557-93B9-D515-79117EC91CE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7D8C1D9-0DDF-D75F-9065-81C52AC8E7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53E502-E50C-966D-8B00-59FFAB0CE6A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5609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C25D8C0C-D529-2D7D-2A5F-3E33D95040E4}"/>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E0C01D17-C2D3-600B-1613-D16299C811B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92125405-F784-FF7E-DB11-183778AC03A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482DEF7A-4264-AACF-D4B7-8DDB4EF18C5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079433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Self-organizing maps</a:t>
            </a:r>
          </a:p>
          <a:p>
            <a:r>
              <a:rPr lang="en-US"/>
              <a:t>What are variational autoencoders</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5372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DAA1E-7868-03DC-5972-CB132F04C0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7EB356-148E-41A0-EFC4-4AABDAF6FB9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FAD91AC-E392-6575-0A63-E430CFE57D4E}"/>
              </a:ext>
            </a:extLst>
          </p:cNvPr>
          <p:cNvSpPr>
            <a:spLocks noGrp="1"/>
          </p:cNvSpPr>
          <p:nvPr>
            <p:ph type="body" idx="1"/>
          </p:nvPr>
        </p:nvSpPr>
        <p:spPr/>
        <p:txBody>
          <a:bodyPr/>
          <a:lstStyle/>
          <a:p>
            <a:r>
              <a:rPr lang="en-US"/>
              <a:t>Self-organizing maps</a:t>
            </a:r>
          </a:p>
          <a:p>
            <a:r>
              <a:rPr lang="en-US"/>
              <a:t>What are variational autoencoders</a:t>
            </a:r>
            <a:endParaRPr lang="en-US" dirty="0"/>
          </a:p>
        </p:txBody>
      </p:sp>
      <p:sp>
        <p:nvSpPr>
          <p:cNvPr id="4" name="Slide Number Placeholder 3">
            <a:extLst>
              <a:ext uri="{FF2B5EF4-FFF2-40B4-BE49-F238E27FC236}">
                <a16:creationId xmlns:a16="http://schemas.microsoft.com/office/drawing/2014/main" id="{3BC5B5BF-9CCE-D109-E1E6-F4A7BA02B54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7696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2F376021-1CE2-1D6B-12EA-68369AA355E9}"/>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72BAAACD-CAB2-6866-AEEA-8611BFA14AA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F25A210A-9AA4-EC20-72DB-3679FE1FFD6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ECB266FB-AC1D-5AC8-EB47-E95E5FD7617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19</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216293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DA48A-92A3-BBF7-51C5-EC531023A2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89D743-88F5-47B1-E21A-B8E129FB164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0EF96D2-1845-2856-4715-7F49738149A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16DDDDB-0FFB-A6C0-CFC8-51DFAB45AEF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6628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D7833CB6-2C7E-D87D-0120-E69B8FC22609}"/>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BA09B86E-DEA4-E9EC-89EF-4FECA6F7A36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5F2E7DDF-24A2-11E6-FD47-105CAF6CC6D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dirty="0"/>
              <a:t>Create an alternate journey slide that has the process for a platform team buyer persona</a:t>
            </a:r>
            <a:endParaRPr dirty="0"/>
          </a:p>
          <a:p>
            <a:pPr marL="171450" lvl="0" indent="-171450" algn="l" rtl="0">
              <a:lnSpc>
                <a:spcPct val="100000"/>
              </a:lnSpc>
              <a:spcBef>
                <a:spcPts val="0"/>
              </a:spcBef>
              <a:spcAft>
                <a:spcPts val="0"/>
              </a:spcAft>
              <a:buSzPts val="1400"/>
              <a:buFont typeface="Arial"/>
              <a:buChar char="•"/>
            </a:pPr>
            <a:r>
              <a:rPr lang="en" dirty="0"/>
              <a:t>Get Numbers for the usage thing to Nikunj</a:t>
            </a:r>
            <a:endParaRPr dirty="0"/>
          </a:p>
          <a:p>
            <a:pPr marL="171450" lvl="0" indent="-171450" algn="l" rtl="0">
              <a:lnSpc>
                <a:spcPct val="100000"/>
              </a:lnSpc>
              <a:spcBef>
                <a:spcPts val="0"/>
              </a:spcBef>
              <a:spcAft>
                <a:spcPts val="0"/>
              </a:spcAft>
              <a:buSzPts val="1400"/>
              <a:buFont typeface="Arial"/>
              <a:buChar char="•"/>
            </a:pPr>
            <a:r>
              <a:rPr lang="en" dirty="0"/>
              <a:t>In the pipeline things mention that the </a:t>
            </a:r>
            <a:endParaRPr dirty="0"/>
          </a:p>
          <a:p>
            <a:pPr marL="628650" lvl="1" indent="-171450" algn="l" rtl="0">
              <a:lnSpc>
                <a:spcPct val="100000"/>
              </a:lnSpc>
              <a:spcBef>
                <a:spcPts val="0"/>
              </a:spcBef>
              <a:spcAft>
                <a:spcPts val="0"/>
              </a:spcAft>
              <a:buSzPts val="1400"/>
              <a:buFont typeface="Arial"/>
              <a:buChar char="•"/>
            </a:pPr>
            <a:r>
              <a:rPr lang="en" dirty="0"/>
              <a:t>Elevance – platform</a:t>
            </a:r>
            <a:endParaRPr dirty="0"/>
          </a:p>
          <a:p>
            <a:pPr marL="628650" lvl="1" indent="-171450" algn="l" rtl="0">
              <a:lnSpc>
                <a:spcPct val="100000"/>
              </a:lnSpc>
              <a:spcBef>
                <a:spcPts val="0"/>
              </a:spcBef>
              <a:spcAft>
                <a:spcPts val="0"/>
              </a:spcAft>
              <a:buSzPts val="1400"/>
              <a:buFont typeface="Arial"/>
              <a:buChar char="•"/>
            </a:pPr>
            <a:r>
              <a:rPr lang="en" dirty="0"/>
              <a:t>Otsuka –business</a:t>
            </a:r>
            <a:endParaRPr dirty="0"/>
          </a:p>
          <a:p>
            <a:pPr marL="628650" lvl="1" indent="-171450" algn="l" rtl="0">
              <a:lnSpc>
                <a:spcPct val="100000"/>
              </a:lnSpc>
              <a:spcBef>
                <a:spcPts val="0"/>
              </a:spcBef>
              <a:spcAft>
                <a:spcPts val="0"/>
              </a:spcAft>
              <a:buSzPts val="1400"/>
              <a:buFont typeface="Arial"/>
              <a:buChar char="•"/>
            </a:pPr>
            <a:r>
              <a:rPr lang="en" dirty="0"/>
              <a:t>Pfizer – Business Team</a:t>
            </a:r>
            <a:endParaRPr dirty="0"/>
          </a:p>
          <a:p>
            <a:pPr marL="628650" lvl="1" indent="-171450" algn="l" rtl="0">
              <a:lnSpc>
                <a:spcPct val="100000"/>
              </a:lnSpc>
              <a:spcBef>
                <a:spcPts val="0"/>
              </a:spcBef>
              <a:spcAft>
                <a:spcPts val="0"/>
              </a:spcAft>
              <a:buSzPts val="1400"/>
              <a:buFont typeface="Arial"/>
              <a:buChar char="•"/>
            </a:pPr>
            <a:r>
              <a:rPr lang="en" dirty="0"/>
              <a:t>Medidata – both business and platform</a:t>
            </a:r>
            <a:endParaRPr dirty="0"/>
          </a:p>
          <a:p>
            <a:pPr marL="171450" lvl="0" indent="-171450" algn="l" rtl="0">
              <a:lnSpc>
                <a:spcPct val="100000"/>
              </a:lnSpc>
              <a:spcBef>
                <a:spcPts val="0"/>
              </a:spcBef>
              <a:spcAft>
                <a:spcPts val="0"/>
              </a:spcAft>
              <a:buSzPts val="1400"/>
              <a:buFont typeface="Arial"/>
              <a:buChar char="•"/>
            </a:pPr>
            <a:r>
              <a:rPr lang="en" dirty="0"/>
              <a:t>Team slide, put  team wise and some logo – only few people</a:t>
            </a:r>
            <a:endParaRPr dirty="0"/>
          </a:p>
          <a:p>
            <a:pPr marL="171450" lvl="0" indent="-171450" algn="l" rtl="0">
              <a:lnSpc>
                <a:spcPct val="100000"/>
              </a:lnSpc>
              <a:spcBef>
                <a:spcPts val="0"/>
              </a:spcBef>
              <a:spcAft>
                <a:spcPts val="0"/>
              </a:spcAft>
              <a:buSzPts val="1400"/>
              <a:buFont typeface="Arial"/>
              <a:buChar char="•"/>
            </a:pPr>
            <a:r>
              <a:rPr lang="en" dirty="0"/>
              <a:t>Add G2 Review slide</a:t>
            </a:r>
            <a:endParaRPr dirty="0"/>
          </a:p>
          <a:p>
            <a:pPr marL="171450" marR="0" lvl="0" indent="-171450" algn="l" rtl="0">
              <a:lnSpc>
                <a:spcPct val="100000"/>
              </a:lnSpc>
              <a:spcBef>
                <a:spcPts val="0"/>
              </a:spcBef>
              <a:spcAft>
                <a:spcPts val="0"/>
              </a:spcAft>
              <a:buClr>
                <a:schemeClr val="dk1"/>
              </a:buClr>
              <a:buSzPts val="1200"/>
              <a:buFont typeface="Arial"/>
              <a:buChar char="•"/>
            </a:pPr>
            <a:r>
              <a:rPr lang="en" dirty="0"/>
              <a:t>Add Public Recognition</a:t>
            </a:r>
            <a:endParaRPr dirty="0"/>
          </a:p>
          <a:p>
            <a:pPr marL="628650" lvl="1" indent="-171450" algn="l" rtl="0">
              <a:lnSpc>
                <a:spcPct val="100000"/>
              </a:lnSpc>
              <a:spcBef>
                <a:spcPts val="0"/>
              </a:spcBef>
              <a:spcAft>
                <a:spcPts val="0"/>
              </a:spcAft>
              <a:buSzPts val="1400"/>
              <a:buFont typeface="Arial"/>
              <a:buChar char="•"/>
            </a:pPr>
            <a:r>
              <a:rPr lang="en" dirty="0"/>
              <a:t>Elevance guy quote – Elevance thing This foundry is unlike any other foundry</a:t>
            </a:r>
            <a:endParaRPr dirty="0"/>
          </a:p>
          <a:p>
            <a:pPr marL="628650" lvl="1" indent="-171450" algn="l" rtl="0">
              <a:lnSpc>
                <a:spcPct val="100000"/>
              </a:lnSpc>
              <a:spcBef>
                <a:spcPts val="0"/>
              </a:spcBef>
              <a:spcAft>
                <a:spcPts val="0"/>
              </a:spcAft>
              <a:buSzPts val="1400"/>
              <a:buFont typeface="Arial"/>
              <a:buChar char="•"/>
            </a:pPr>
            <a:r>
              <a:rPr lang="en" dirty="0"/>
              <a:t>Other Google review and all</a:t>
            </a:r>
            <a:endParaRPr dirty="0"/>
          </a:p>
          <a:p>
            <a:pPr marL="171450" lvl="0" indent="-171450" algn="l" rtl="0">
              <a:lnSpc>
                <a:spcPct val="100000"/>
              </a:lnSpc>
              <a:spcBef>
                <a:spcPts val="0"/>
              </a:spcBef>
              <a:spcAft>
                <a:spcPts val="0"/>
              </a:spcAft>
              <a:buSzPts val="1400"/>
              <a:buFont typeface="Arial"/>
              <a:buChar char="•"/>
            </a:pPr>
            <a:r>
              <a:rPr lang="en" dirty="0"/>
              <a:t>Unique insights</a:t>
            </a:r>
            <a:endParaRPr dirty="0"/>
          </a:p>
          <a:p>
            <a:pPr marL="171450" lvl="0" indent="-171450" algn="l" rtl="0">
              <a:lnSpc>
                <a:spcPct val="100000"/>
              </a:lnSpc>
              <a:spcBef>
                <a:spcPts val="0"/>
              </a:spcBef>
              <a:spcAft>
                <a:spcPts val="0"/>
              </a:spcAft>
              <a:buSzPts val="1400"/>
              <a:buFont typeface="Arial"/>
              <a:buChar char="•"/>
            </a:pPr>
            <a:r>
              <a:rPr lang="en" dirty="0"/>
              <a:t>GTM Slides pick from email</a:t>
            </a:r>
            <a:endParaRPr dirty="0"/>
          </a:p>
          <a:p>
            <a:pPr marL="171450" lvl="0" indent="-171450" algn="l" rtl="0">
              <a:lnSpc>
                <a:spcPct val="100000"/>
              </a:lnSpc>
              <a:spcBef>
                <a:spcPts val="0"/>
              </a:spcBef>
              <a:spcAft>
                <a:spcPts val="0"/>
              </a:spcAft>
              <a:buSzPts val="1400"/>
              <a:buFont typeface="Arial"/>
              <a:buChar char="•"/>
            </a:pPr>
            <a:r>
              <a:rPr lang="en" dirty="0"/>
              <a:t>Long Term Direction Slide</a:t>
            </a:r>
            <a:endParaRPr dirty="0"/>
          </a:p>
          <a:p>
            <a:pPr marL="628650" lvl="1" indent="-171450" algn="l" rtl="0">
              <a:lnSpc>
                <a:spcPct val="100000"/>
              </a:lnSpc>
              <a:spcBef>
                <a:spcPts val="0"/>
              </a:spcBef>
              <a:spcAft>
                <a:spcPts val="0"/>
              </a:spcAft>
              <a:buSzPts val="1400"/>
              <a:buFont typeface="Arial"/>
              <a:buChar char="•"/>
            </a:pPr>
            <a:r>
              <a:rPr lang="en" dirty="0"/>
              <a:t>Auto Pilot (Product Screenshots)</a:t>
            </a:r>
            <a:endParaRPr dirty="0"/>
          </a:p>
          <a:p>
            <a:pPr marL="171450" lvl="0" indent="-171450" algn="l" rtl="0">
              <a:lnSpc>
                <a:spcPct val="100000"/>
              </a:lnSpc>
              <a:spcBef>
                <a:spcPts val="0"/>
              </a:spcBef>
              <a:spcAft>
                <a:spcPts val="0"/>
              </a:spcAft>
              <a:buSzPts val="1400"/>
              <a:buFont typeface="Arial"/>
              <a:buChar char="•"/>
            </a:pPr>
            <a:r>
              <a:rPr lang="en" dirty="0"/>
              <a:t>Competitors thing add</a:t>
            </a:r>
            <a:endParaRPr dirty="0"/>
          </a:p>
          <a:p>
            <a:pPr marL="171450" lvl="0" indent="-171450" algn="l" rtl="0">
              <a:lnSpc>
                <a:spcPct val="100000"/>
              </a:lnSpc>
              <a:spcBef>
                <a:spcPts val="0"/>
              </a:spcBef>
              <a:spcAft>
                <a:spcPts val="0"/>
              </a:spcAft>
              <a:buSzPts val="1400"/>
              <a:buFont typeface="Arial"/>
              <a:buChar char="•"/>
            </a:pPr>
            <a:r>
              <a:rPr lang="en" dirty="0"/>
              <a:t>Product Deep dive explaining the product -&gt; Modules -&gt; One important slide and 3-4 follow up slides </a:t>
            </a:r>
            <a:r>
              <a:rPr lang="en" dirty="0" err="1"/>
              <a:t>kinda</a:t>
            </a:r>
            <a:r>
              <a:rPr lang="en" dirty="0"/>
              <a:t> thing</a:t>
            </a:r>
            <a:endParaRPr dirty="0"/>
          </a:p>
          <a:p>
            <a:pPr marL="171450" lvl="0" indent="-171450" algn="l" rtl="0">
              <a:lnSpc>
                <a:spcPct val="100000"/>
              </a:lnSpc>
              <a:spcBef>
                <a:spcPts val="0"/>
              </a:spcBef>
              <a:spcAft>
                <a:spcPts val="0"/>
              </a:spcAft>
              <a:buSzPts val="1400"/>
              <a:buFont typeface="Arial"/>
              <a:buChar char="•"/>
            </a:pPr>
            <a:r>
              <a:rPr lang="en" dirty="0"/>
              <a:t>Fundraise slide – How much etc.</a:t>
            </a:r>
            <a:endParaRPr dirty="0"/>
          </a:p>
          <a:p>
            <a:pPr marL="171450" lvl="0" indent="-171450" algn="l" rtl="0">
              <a:lnSpc>
                <a:spcPct val="100000"/>
              </a:lnSpc>
              <a:spcBef>
                <a:spcPts val="0"/>
              </a:spcBef>
              <a:spcAft>
                <a:spcPts val="0"/>
              </a:spcAft>
              <a:buSzPts val="1400"/>
              <a:buFont typeface="Arial"/>
              <a:buChar char="•"/>
            </a:pPr>
            <a:r>
              <a:rPr lang="en" dirty="0"/>
              <a:t>Ingest customer stories from throughout</a:t>
            </a:r>
            <a:endParaRPr dirty="0"/>
          </a:p>
          <a:p>
            <a:pPr marL="171450" lvl="0" indent="-82550" algn="l" rtl="0">
              <a:lnSpc>
                <a:spcPct val="100000"/>
              </a:lnSpc>
              <a:spcBef>
                <a:spcPts val="0"/>
              </a:spcBef>
              <a:spcAft>
                <a:spcPts val="0"/>
              </a:spcAft>
              <a:buSzPts val="1400"/>
              <a:buFont typeface="Arial"/>
              <a:buNone/>
            </a:pPr>
            <a:endParaRPr dirty="0"/>
          </a:p>
          <a:p>
            <a:pPr marL="171450" lvl="0" indent="-82550" algn="l" rtl="0">
              <a:lnSpc>
                <a:spcPct val="100000"/>
              </a:lnSpc>
              <a:spcBef>
                <a:spcPts val="0"/>
              </a:spcBef>
              <a:spcAft>
                <a:spcPts val="0"/>
              </a:spcAft>
              <a:buSzPts val="1400"/>
              <a:buFont typeface="Arial"/>
              <a:buNone/>
            </a:pPr>
            <a:endParaRPr dirty="0"/>
          </a:p>
          <a:p>
            <a:pPr marL="171450" lvl="0" indent="-82550" algn="l" rtl="0">
              <a:lnSpc>
                <a:spcPct val="100000"/>
              </a:lnSpc>
              <a:spcBef>
                <a:spcPts val="0"/>
              </a:spcBef>
              <a:spcAft>
                <a:spcPts val="0"/>
              </a:spcAft>
              <a:buSzPts val="1400"/>
              <a:buFont typeface="Arial"/>
              <a:buNone/>
            </a:pPr>
            <a:endParaRPr dirty="0"/>
          </a:p>
          <a:p>
            <a:pPr marL="171450" lvl="0" indent="-82550" algn="l" rtl="0">
              <a:lnSpc>
                <a:spcPct val="100000"/>
              </a:lnSpc>
              <a:spcBef>
                <a:spcPts val="0"/>
              </a:spcBef>
              <a:spcAft>
                <a:spcPts val="0"/>
              </a:spcAft>
              <a:buSzPts val="1400"/>
              <a:buFont typeface="Arial"/>
              <a:buNone/>
            </a:pPr>
            <a:endParaRPr dirty="0"/>
          </a:p>
          <a:p>
            <a:pPr marL="171450" lvl="0" indent="-82550" algn="l" rtl="0">
              <a:lnSpc>
                <a:spcPct val="100000"/>
              </a:lnSpc>
              <a:spcBef>
                <a:spcPts val="0"/>
              </a:spcBef>
              <a:spcAft>
                <a:spcPts val="0"/>
              </a:spcAft>
              <a:buSzPts val="1400"/>
              <a:buFont typeface="Arial"/>
              <a:buNone/>
            </a:pPr>
            <a:endParaRPr dirty="0"/>
          </a:p>
          <a:p>
            <a:pPr marL="171450" lvl="0" indent="-82550" algn="l" rtl="0">
              <a:lnSpc>
                <a:spcPct val="100000"/>
              </a:lnSpc>
              <a:spcBef>
                <a:spcPts val="0"/>
              </a:spcBef>
              <a:spcAft>
                <a:spcPts val="0"/>
              </a:spcAft>
              <a:buSzPts val="1400"/>
              <a:buFont typeface="Arial"/>
              <a:buNone/>
            </a:pPr>
            <a:endParaRPr dirty="0"/>
          </a:p>
        </p:txBody>
      </p:sp>
      <p:sp>
        <p:nvSpPr>
          <p:cNvPr id="117" name="Google Shape;117;p1:notes">
            <a:extLst>
              <a:ext uri="{FF2B5EF4-FFF2-40B4-BE49-F238E27FC236}">
                <a16:creationId xmlns:a16="http://schemas.microsoft.com/office/drawing/2014/main" id="{3BBDE382-361C-CE46-3B10-783371B3F0E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539194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69839719-EB3C-1812-AB4C-587F8289E3CD}"/>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79CAD155-3D6C-CE8F-A605-A9A5BBA5BA4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2B2E6125-4738-22CC-0907-18E04E9E2DA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82550" algn="l" rtl="0">
              <a:lnSpc>
                <a:spcPct val="100000"/>
              </a:lnSpc>
              <a:spcBef>
                <a:spcPts val="0"/>
              </a:spcBef>
              <a:spcAft>
                <a:spcPts val="0"/>
              </a:spcAft>
              <a:buSzPts val="1400"/>
              <a:buFont typeface="Arial"/>
              <a:buNone/>
            </a:pPr>
            <a:endParaRPr dirty="0"/>
          </a:p>
        </p:txBody>
      </p:sp>
      <p:sp>
        <p:nvSpPr>
          <p:cNvPr id="117" name="Google Shape;117;p1:notes">
            <a:extLst>
              <a:ext uri="{FF2B5EF4-FFF2-40B4-BE49-F238E27FC236}">
                <a16:creationId xmlns:a16="http://schemas.microsoft.com/office/drawing/2014/main" id="{87249B4D-CDF5-4CDE-56AD-6288E3C2387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706221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BC87C77-6BAA-2DDD-4C47-1082DC08A113}"/>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A8F0BCC2-949D-038F-BB17-64CD9CC99C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F3536A0D-332C-8FD8-59AA-D5554D8F327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AB9E78AA-D23B-A2E6-3A94-CED0066B85B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112073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EC86975C-D026-01A9-962D-C8E033C65264}"/>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5029C367-4397-67A2-0A1F-CEECF12F756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FE6EADAE-97EA-79AA-26C9-B135F5B305A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82550" algn="l" rtl="0">
              <a:lnSpc>
                <a:spcPct val="100000"/>
              </a:lnSpc>
              <a:spcBef>
                <a:spcPts val="0"/>
              </a:spcBef>
              <a:spcAft>
                <a:spcPts val="0"/>
              </a:spcAft>
              <a:buSzPts val="1400"/>
              <a:buFont typeface="Arial"/>
              <a:buNone/>
            </a:pPr>
            <a:endParaRPr dirty="0"/>
          </a:p>
        </p:txBody>
      </p:sp>
      <p:sp>
        <p:nvSpPr>
          <p:cNvPr id="117" name="Google Shape;117;p1:notes">
            <a:extLst>
              <a:ext uri="{FF2B5EF4-FFF2-40B4-BE49-F238E27FC236}">
                <a16:creationId xmlns:a16="http://schemas.microsoft.com/office/drawing/2014/main" id="{F2390E6E-FD8F-B4E3-3C9D-8C239D70701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77323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E5ADB-28A1-0683-105D-8706FDCFB9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BBB0BC-B861-A68E-4DE9-7C44C4425C4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A5F99D8-4AAD-1DDD-4E6A-AF99AA66290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11E6C201-E8E7-343E-92C0-156FA47EAC6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676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E9E34-2021-C89D-5F06-C34C140A75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EEAAF-703D-D190-D324-47C953F4B98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68E2AFF-C1F1-CE30-A459-276E5155B8B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EE567DAC-6378-97FC-4619-0F08460D832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06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5AA0A-AECB-B590-0E9B-1EBC3221C0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43DF97-26BA-B948-4F13-48614ECACE8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3A4B489-5A2E-328D-D9F3-055DB101B3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C27B5739-FDE5-645D-51CA-DADDE4ECD0B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141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6F350-6807-87DD-B8BC-65E106194D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74A1EE-B2E9-AC8E-752B-AC307C1CDBD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6A2C915-8F93-8819-2FF3-BD50A40E45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BA4CA44-5A1C-A12D-B220-8F3115D3523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56968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0088CA3C-1667-08BB-24D7-52A71DE94846}"/>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F5097803-7249-A289-EF0E-CA96CA91FF9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661CAD41-F5F4-ACE8-A866-C4C49300CD9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B0D11557-9A82-5222-61EC-C3BA6254BF4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86799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CF19B-DCCF-2C22-CA9D-2EE59EAE4E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A9563F-4E23-E0E1-57BC-9D5023D4D30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97CC49A-8F48-BAEF-2E26-33E004824C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55DB869-16A4-380B-4E78-F9EC1554C4A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9988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BF4A6-AAD5-506E-665F-CF7C00259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434B7D-5C21-15E2-5287-70BA0166053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E9779E2-9026-416C-E648-0D6FA9E894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99C49D0-90BE-4D7E-694A-4F5EF241322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2768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FFF13-4D71-3F0A-A33B-979B149EC0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9B589-5F52-D7FE-9726-121BC2EE7AA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94CD1F6-C048-294F-36DE-88FADEB0093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D60A274-4483-1ED7-9AAE-79720FB9DEC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60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87DCB-D58D-21E9-B021-9EF0B1AD67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CBFE13-DC45-62E3-8C46-C6701A1723B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7A17A6D-944A-DA37-6AB4-15956A758A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1A06B006-9655-9750-8C62-F4332609816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85914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EB208-4A13-A3CF-79D6-7D01F0151D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0CD71E-B863-948D-3E41-1B686780A5A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2200489-F1B6-A2FC-1684-FD60BA2C75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2B5BF0DC-DD62-E38D-65BF-4339EB958B1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34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5C820-9C20-C401-2E02-9FA4611C4A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2F37BC-BFA4-6A34-103A-906556CA916C}"/>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A3B1A819-F156-79F9-A48F-3AB7EE30E63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956965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C63FA-28F6-897E-4920-841CC00B57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C6C90D-294B-6F61-EE27-C0EA11FE305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9F9B257-2D6E-46DE-EE6F-547FE9ECFFF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1EC350F8-BEE7-F527-36BF-DB45B724A25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116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AD83EE9E-EB12-07C8-9253-2EC9F6EC112D}"/>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9F73DA6D-E9D2-51F2-A6A8-11D93F481E7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1F37E06D-0A75-EE64-FBAD-3FF118C7088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F6870294-30E3-CF70-C930-A2D5A177EEC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8350605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91CC8-32FD-14D0-01E0-7F1CBC0F84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B78C22-5C96-7B27-B4B6-527BA7E571C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41B91CC-0408-A3B6-3A58-0C6E553E94E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D8D28C8-BAF0-6F37-A80F-DCC883A45E6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018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465FA-C78E-28D7-5AA3-8CECD012E4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0CC6A5-B3A6-B64F-26ED-4F02533758D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D2DF229-7192-2DFB-8C37-442326E8798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0D4F8F74-3367-82EE-EBC5-F014EA6D5CF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7158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DD39A-E76E-F560-F9CB-D290974B36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3096F8-D1A6-F71B-878E-1E4D134CBDE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20F1FBB-6F81-300D-6210-291DABB73D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FA7140A-D126-0D6F-244E-4EF6E5C5CAA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4827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8C81D3E-3EB6-DA24-4532-8ED82DC6DDA5}"/>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96D0A458-F86D-2748-6EF2-DF4BDAFA708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F8D355EB-98C1-1E88-6940-53781D89B72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ECD371EE-A8E1-99A7-D3EF-D79089AC63E7}"/>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39</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8761308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FF6C4-0E1E-0FAD-D1E8-68FC553DD4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CB19B3-235B-3B9A-ED57-E3761F19837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0FEED40-4AE1-E26A-5093-375B3AECFF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A36F229-5FE6-D090-7D33-CF842D5A81C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0139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30A75-0741-C7A7-0B3F-2D8A5290A0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21E887-FD36-38EA-D8FF-7B2039655C2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7AE01C5-E461-C68E-EA44-A3B7DE15438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A70E72B-4361-B0FA-5B02-DC3BA6902B3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31606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A4CEF-9773-A928-B2C3-5CA49BB91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4C2061-C1E7-203D-4DA8-121DFE21D11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359EEB2-F6BA-EEE4-550D-202614847D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2BFEC55-0C1F-CCB6-7577-78ADCB32FF5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1346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BE7F4-7A7D-AF7B-ABE4-E4D71337BF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E5E9DD-F68D-D55C-D58E-61AD2996C0F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3A5E00D-C846-221E-7A97-7BF52F7DE0E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EA58AF7C-D06E-39A2-3BFE-CDDE98EC821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037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8E298E4E-8580-E2CC-6FE5-908436384F10}"/>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39960F1D-90A4-DB06-EE88-A90CB7B851E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E6B3D5B5-47D9-9C67-6FD8-EA326A83CD7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63E2DDB9-B9E1-6599-9F08-D2A396361F6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518236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F18EF-28F6-FE22-0D7C-A70A993FE5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032EA2-131F-49C8-6A86-83FB5945A09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90297CD-1940-8FEA-FD34-AD357B76FD5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F25B524-E524-1366-5E66-0FDEB7B7424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63057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87DE4E7B-A905-8354-65F0-B39D4E047CE8}"/>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448564BE-54E3-0474-97FD-B28C8A8A1C0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4894E584-0A77-D417-8D06-C0D7586166F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FD560779-C41E-2682-0620-95D9CB1DA94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45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2010025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655DF-1348-C59A-558F-5BB77B1F44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A1A789-79E8-5696-A65A-F2D2AA4085F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C28B3DB-E3D0-AFF8-0DAE-5964C25F4B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19CEDDB-58DE-720A-2B22-7462920C904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59492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9CC40-D6A9-6EFA-7490-FF0B4A5759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AEB42-15FA-492A-1825-7AF8AC8D456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8C6408E-30FC-2F9E-F073-FB90486D2E8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FE7F4CA-162A-0A19-31A1-29E83A5242B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3502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B6FB1-287C-96A6-7942-DC5F83DFC6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B6898D-4DBC-23A2-BED4-6B6CE261DEB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DC9EC1E-3430-E323-4A6F-64A50B2957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F5720B3-814F-027C-104E-C04B0A8E1D2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4758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7B81F-C900-1FA2-78B2-BC71F767C1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BF6C5C-5C73-DE51-9B3C-286DEED0D54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9385F66-3925-37E0-C494-2CAD42A8D6F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F1CA472-AE6F-6F6C-D975-49552AF58D3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73020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3A730E0-94B1-B9BC-9782-29AC524DC30C}"/>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C9BEAFB9-A805-A6A5-CADB-04ED2EF136A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6E7FA77F-D543-9312-91AA-F6F02520D27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FAF80525-8BB8-B084-606E-0AE75776541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50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671441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EEB3C-1FA2-A415-6628-C910D1CEC6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08E98C-DB14-0EE8-6FD2-AD975E47AD6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EA60A44-3637-52AC-5AED-EDDD306CF99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2BA2981F-D1DC-1A7E-D09D-0AA7E768522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0999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777AD-61EC-B15A-D346-D62ADE4E8D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6244F5-DBEC-D39A-4602-63E547ADC98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AFFF7BE-2D99-C709-67A0-E363A457A0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98809C9-26E1-F5D1-79F3-18E207B08FB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0332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731E481-2A3C-9BF4-C507-F03CCABF70BF}"/>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DB334EF2-BA5D-1CDE-13A1-C28AE982939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67EB7C51-5723-52DC-AD46-6125DB79AA5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C9E5AEBA-104F-3BB5-2939-DE59E38EE53E}"/>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53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801983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7505E-DB5C-1D4B-A61E-9F5DEBF6D5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0A31D2-FE50-72A5-33D6-295D715525C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60E0AA4-4F4F-0EF3-1BFE-E1314604F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78BD1F-39D4-CD7E-0454-C560E7AD0F0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1243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5DD8C-CB63-C5F3-AF68-F2D8E13210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F5F0A7-1B20-B969-FA84-D747EA9AAE9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3524033-26A8-5089-8FFF-B10A705CCCC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9FFC355-6F62-92B4-4165-3EC061DF16F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4946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BC6D334C-EB9A-10C1-9E36-AFAB0A782100}"/>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9D249B52-5F0E-FF32-9D7D-3A55C0917B9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0690904A-7FE6-1D4C-81D0-A731A03BCCC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4D97CA25-698F-E6CC-0FC2-C004797D393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55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5689410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AEC0F110-DE19-8906-DF4C-92527AF11B31}"/>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E2BA254F-A9F2-5B21-F2B7-8C3F610903F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9B1E4F4A-AAA9-6225-B9D7-907F1CCAC1E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533F1A1C-A801-BB26-F555-17C700A543B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56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6250537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34580-D27F-7BA8-8995-9441BA2360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FC6F55-2B6C-7D92-1FD8-94C9C676329E}"/>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57938A17-B7DE-22D7-8564-C9E64DE01E5F}"/>
              </a:ext>
            </a:extLst>
          </p:cNvPr>
          <p:cNvSpPr>
            <a:spLocks noGrp="1"/>
          </p:cNvSpPr>
          <p:nvPr>
            <p:ph type="body" idx="1"/>
          </p:nvPr>
        </p:nvSpPr>
        <p:spPr/>
        <p:txBody>
          <a:bodyPr/>
          <a:lstStyle/>
          <a:p>
            <a:r>
              <a:rPr lang="en-IN" dirty="0"/>
              <a:t>An </a:t>
            </a:r>
            <a:r>
              <a:rPr lang="en-IN" b="1" dirty="0"/>
              <a:t>AI Gateway</a:t>
            </a:r>
            <a:r>
              <a:rPr lang="en-IN" dirty="0"/>
              <a:t> is a specialized middle layer that sits between your applications and the various AI models you use. It acts as a single, intelligent control point for all your AI traffic – managing everything like security, observability and governance, and thus makes it simple to scale GenAI apps reliably. </a:t>
            </a:r>
            <a:endParaRPr lang="en-US" dirty="0"/>
          </a:p>
          <a:p>
            <a:endParaRPr lang="en-US" dirty="0"/>
          </a:p>
          <a:p>
            <a:r>
              <a:rPr lang="en-IN" dirty="0"/>
              <a:t>Architecturally, the AI Gateway is designed to solve the pain points we discussed by being a centralized layer. It simplifies your infrastructure by decoupling your applications from your external or internal AI services – this can self-hosted or proprietary LLMs or even MCP servers. This means your developers code to a single API endpoint, and the gateway handles the complexity behind the scenes. This centralized design is how you gain control over everything—from managing costs and security to ensuring reliability and performance. </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Now let’s understand it visually. What’s happening here is that the AI gateway receives an API call from an application and then processes it before sending it to the correct LLM. This process can involve routing to appropriate model, or, translating the request from the application's format into the specific API format required by the target model, or adding necessary API keys or tokens required by specific LLM for authentication and authorization, or caching to check if a similar request has been made before to return a cached response to save time and money without needing to call the LLM again.</a:t>
            </a:r>
          </a:p>
          <a:p>
            <a:endParaRPr lang="en-IN" dirty="0"/>
          </a:p>
          <a:p>
            <a:r>
              <a:rPr lang="en-IN" dirty="0"/>
              <a:t>In essence, the AI gateway </a:t>
            </a:r>
            <a:r>
              <a:rPr lang="en-IN" b="0" dirty="0"/>
              <a:t>transforms a generic API call into a model-specific API request, acting as a bridge.</a:t>
            </a:r>
          </a:p>
          <a:p>
            <a:endParaRPr lang="en-US" dirty="0"/>
          </a:p>
        </p:txBody>
      </p:sp>
    </p:spTree>
    <p:extLst>
      <p:ext uri="{BB962C8B-B14F-4D97-AF65-F5344CB8AC3E}">
        <p14:creationId xmlns:p14="http://schemas.microsoft.com/office/powerpoint/2010/main" val="7293315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1DA8EB6A-01FF-B1BC-24BC-F6B4AC33A005}"/>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01660B7D-8927-E8B6-55EB-8547C005FC8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7DCAF76A-4D64-E9E3-1731-9F25282D760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B124A7E4-324F-0BB6-D8CA-9724E95CAA0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58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4423014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F0CF771A-9A49-6766-4A2B-164D25CF3B16}"/>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DD947A63-BC39-14DC-DEE9-94A6B5A4595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1DB0D06A-971A-4764-A8F2-E6ED85768D4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37D5CF75-05B0-6352-5CE9-148DE8225CF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59</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423819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57A10-5F1B-1FE6-F633-23A5698CAE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AA57DD-AB2E-4853-4EDD-F97F339AAE8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9388B5D-FADF-2B5D-17A8-B5B873FA91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206FDB-A329-2DB4-3C9F-9C7B82DCF44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5293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63C90-3190-2D49-DB20-7F90728BA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B1652C-618B-5DF1-B6B6-60AD46139CF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7F1B13B-1A33-F7E9-A830-3A16C754DE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C1494D-EFAD-FFF5-09F5-6DD1C1B5995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50401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91153-7765-CF12-F039-9A898E6E4B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60442A-5F23-C07B-1CAC-6DFD8AB55A2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72C473E-0C05-2391-DC39-CA7B50E4FB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37EC12-BD39-C62C-A138-94EC0BCFD13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18568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B1713-CD8B-EBA2-CA41-DB0C0A0F60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C1FD0A-2010-5CAC-EE10-E228C61A7FB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0E58235-1209-6C3B-8E33-01C1CC1192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170148-932A-60BA-BC64-6330C75DF82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7108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60A4C-66E7-40E7-9C1C-8AE7743403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810B22-0442-B858-0ECF-2DD96A93489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DA71135-1FD9-CF2E-2737-0534AC11CA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3AD07F-6A99-FB75-668C-E9FB2771769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1091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E7874-22FA-86B8-72F2-CDE4834BC8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436741-FBF9-C1A5-8DF5-BFA693037A2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A16FBF0-F994-FA13-1472-A939F6B737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E1F791-448D-B187-AA5A-A48D830E358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41107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7C5E-B054-58FC-A32B-A21653B028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7B7F68-8864-3EF6-2798-7838ACF7C52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EE56061-60D1-8A6F-5104-EFF62C1A96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3253EE-D160-D607-A9A8-DFDC622EEB2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53674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5B75D-96D0-D2C8-2D5D-A0D389040D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4091F3-FB79-AC15-2C82-5DEAAB48791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AAF5EAD-F67D-FFD4-AF48-16E5F97940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019B0C-D726-D619-20E9-5E2F3B6B1AB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7306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F3B85-139B-D2AC-A425-6ADDA82AF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23BEE8-73E6-83D2-4562-AA8EA0835C1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5AA0A6B-DA69-4366-F2C2-829AB7ECB7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0BAFE1-8C59-2A9E-789D-BDAED1EC41A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8791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9CB32-ECFB-E3B2-248C-EC8DB7D49F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E44E8-0DA2-A805-796A-6C80A60CE12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31BE77C-C75C-C938-E500-07D2803F3C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CF133D-505D-8975-07FC-D294271956B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7094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317919C-8E66-ECD4-E7FC-F700409FB279}"/>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9C53D848-D650-EB63-B8C3-31C26B91D0C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9CEC5592-84FA-272E-EA29-E05649EA56D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9AB90F1F-AEFD-9667-91D2-EDFCCB3D379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69</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0763577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0F81F-8543-C330-1A8C-98D62E89C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BD459A-5B1F-B623-A725-5356340AA8B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F8312C7-EF4C-A6C3-3348-9748F67EA8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0C25D5-CE8B-F9A4-D4D0-442B849FEC3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1833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58474-8DD7-0B99-B7D1-E8585CC05C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225AAC-70B5-5CDC-04F4-014EB7E8CF9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C665378-CAAD-27F0-76CE-B70EBD1842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05E112-6CE0-B418-CA85-421CD2E49E3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74650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1CAD6399-4910-9633-14F7-043A7BE44C97}"/>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C089C4B0-11FD-4916-C707-076F3D5BA28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0BFC7A58-B464-B647-AAF1-D0D1AE9C1E0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9D389CC2-0AB1-D4CF-EA43-3804537A65C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72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2014335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FA8DFC41-2B84-8389-8C52-4CD3C6BCB5F9}"/>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3214D297-02C1-25F0-B319-01B74E2E58D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EC7D3FBB-DE28-5593-A69C-3722A990AC3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DDE77A23-8BC0-7317-9F1F-C694B93FABF2}"/>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73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009403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03B79-C99E-11AF-CFF5-65EA75388B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62E517-2492-72CF-1F4C-A97ECF2AC26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75A1E9F-08C8-8424-9849-8D54DD8460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431901-81E3-1CB0-1EA9-E5ADD8613AC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3926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AE5DB-5C07-C779-57E9-28870E539D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DF6BD0-28D8-E5E4-DFDB-041D686F8F9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D0E081A-697C-CDDB-75F2-61EE8AD23B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CF8D5C0-7D3C-A41C-CEDB-B378EA21E04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95743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B7A2F453-6B06-30A5-D221-0792FB4BD0D7}"/>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678768B6-583E-8375-E1C7-0981C11E372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4402091E-2386-F460-771B-BB80645A8F1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82DE10A0-515F-4396-8533-EA7E5D994D41}"/>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75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105484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B4770-1491-F67B-2DED-DB8094EAE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7F90B6-11C2-9726-B4B3-81880DD7CB4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21DCDE3-4B1F-A4CC-D5CB-02E9AD8CC62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1FEA56F-E7E8-01E4-1B25-CF092D21770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92498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535D9-97B5-3DA1-EB48-DD3F03C1A5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906C43-0218-89E4-0649-5AE639E045B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0A9590F-2E76-2B68-4693-6691D2D662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26D95B7-6663-9AFA-3955-BAE83200494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3762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FDE89-D914-67CF-E6EB-02F7F9B376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845C98-F477-4BB4-0A86-F9B5F53615A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791B469-0103-D009-F589-E561351ED5E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2F22999-C60A-1D60-C668-A0803E1133D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81590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89BC3-6EED-6128-33E5-B0D795B948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5C4250-7643-1238-EF96-EB53DA42B61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2FA3C66-CEAE-3651-838B-9C111C52898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D7FE9819-0437-F861-6EE8-2B0280D5715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5919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9BC52-5DE4-089A-B437-D4AFF841F4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578187-F3C2-3A1B-2E5D-050C92F87A6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90937EA-5D85-0213-CEAB-8F145284729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F469A44-CA98-6731-986A-FC1A85C49B7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21339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1E362-CD33-1640-D09A-360AF1F6B6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D3BF02-D392-3C44-2E2F-5A8FE57D4A9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43CFEFA-2380-02F8-4B9A-D7A56A578FC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3ADC6DE-6794-2A46-41BC-748E5007347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5312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E2C1C-EF8B-423E-92AC-326934FB7E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97C99-32C0-CE97-5D1E-E099740222D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294A762-F5AC-5DBE-BAA9-483CCF02310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E287E4DB-E778-C3AA-48D9-DBD961EB551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50977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D4724-9AE9-BF67-87AE-6267A5B88F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49B57D-C66D-C2FF-899F-3CBFAD74567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BCDB81A-E22C-5446-69BF-553B7912E9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E37A479-36A8-D3BD-12EB-52176C89496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7260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E05F9-4748-2121-4266-E734CDEA50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2B2B7F-D18C-63BF-4690-55E91DA4E73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13AA1AA-C325-160C-E8EB-EFACCD805287}"/>
              </a:ext>
            </a:extLst>
          </p:cNvPr>
          <p:cNvSpPr>
            <a:spLocks noGrp="1"/>
          </p:cNvSpPr>
          <p:nvPr>
            <p:ph type="body" idx="1"/>
          </p:nvPr>
        </p:nvSpPr>
        <p:spPr/>
        <p:txBody>
          <a:bodyPr/>
          <a:lstStyle/>
          <a:p>
            <a:r>
              <a:rPr lang="en-US" dirty="0"/>
              <a:t>Use </a:t>
            </a:r>
            <a:r>
              <a:rPr lang="en-US" dirty="0" err="1"/>
              <a:t>Chatgpt</a:t>
            </a:r>
            <a:r>
              <a:rPr lang="en-US" dirty="0"/>
              <a:t> for images</a:t>
            </a:r>
          </a:p>
        </p:txBody>
      </p:sp>
      <p:sp>
        <p:nvSpPr>
          <p:cNvPr id="4" name="Slide Number Placeholder 3">
            <a:extLst>
              <a:ext uri="{FF2B5EF4-FFF2-40B4-BE49-F238E27FC236}">
                <a16:creationId xmlns:a16="http://schemas.microsoft.com/office/drawing/2014/main" id="{A204A956-DBBB-C134-57ED-0894CC8875E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4540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B479E-D402-E925-DF92-CE73EC29D8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8B451E-C452-26B7-E506-ED3E9C4C70B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A8DFF81-0ED0-81ED-053E-50DE765FC76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2E74FA7-715C-A0C2-9B1C-6870BA05F36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4502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9FC19-7171-D195-BAEE-D8AAA7EDAB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61C542-1290-B32D-ABF1-36B04135409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AAD9B32-1F62-55A6-76F4-899A124536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A62BC74-457B-586B-05B6-C1D5DC7BC0A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7267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6F082CC-500C-97CE-E470-52E970EB5F00}"/>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54053D16-2E18-A1AE-D744-53311E72292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607F65E4-53F3-C4A2-21FB-B427CE39B43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DFAF4D83-AFF2-6611-85A9-CCB89082A0D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213510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tx">
  <p:cSld name="Blank">
    <p:bg>
      <p:bgPr>
        <a:solidFill>
          <a:srgbClr val="FFFFFF"/>
        </a:solidFill>
        <a:effectLst/>
      </p:bgPr>
    </p:bg>
    <p:spTree>
      <p:nvGrpSpPr>
        <p:cNvPr id="1" name="Shape 13"/>
        <p:cNvGrpSpPr/>
        <p:nvPr/>
      </p:nvGrpSpPr>
      <p:grpSpPr>
        <a:xfrm>
          <a:off x="0" y="0"/>
          <a:ext cx="0" cy="0"/>
          <a:chOff x="0" y="0"/>
          <a:chExt cx="0" cy="0"/>
        </a:xfrm>
      </p:grpSpPr>
      <p:sp>
        <p:nvSpPr>
          <p:cNvPr id="14" name="Google Shape;14;p36"/>
          <p:cNvSpPr txBox="1">
            <a:spLocks noGrp="1"/>
          </p:cNvSpPr>
          <p:nvPr>
            <p:ph type="sldNum" idx="12"/>
          </p:nvPr>
        </p:nvSpPr>
        <p:spPr>
          <a:xfrm>
            <a:off x="5974084" y="6540501"/>
            <a:ext cx="237483" cy="235962"/>
          </a:xfrm>
          <a:prstGeom prst="rect">
            <a:avLst/>
          </a:prstGeom>
          <a:noFill/>
          <a:ln>
            <a:noFill/>
          </a:ln>
        </p:spPr>
        <p:txBody>
          <a:bodyPr spcFirstLastPara="1" wrap="square" lIns="25400" tIns="25400" rIns="25400" bIns="25400" anchor="t" anchorCtr="0">
            <a:spAutoFit/>
          </a:bodyPr>
          <a:lstStyle>
            <a:lvl1pPr marL="0" lvl="0"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1pPr>
            <a:lvl2pPr marL="0" lvl="1"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2pPr>
            <a:lvl3pPr marL="0" lvl="2"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3pPr>
            <a:lvl4pPr marL="0" lvl="3"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4pPr>
            <a:lvl5pPr marL="0" lvl="4"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5pPr>
            <a:lvl6pPr marL="0" lvl="5"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6pPr>
            <a:lvl7pPr marL="0" lvl="6"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7pPr>
            <a:lvl8pPr marL="0" lvl="7"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8pPr>
            <a:lvl9pPr marL="0" lvl="8"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68844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0D58D-EA19-A2CB-0A08-37D9B2AD707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A2F4CD0-3189-80B9-8884-C34643EE991C}"/>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4" name="Footer Placeholder 3">
            <a:extLst>
              <a:ext uri="{FF2B5EF4-FFF2-40B4-BE49-F238E27FC236}">
                <a16:creationId xmlns:a16="http://schemas.microsoft.com/office/drawing/2014/main" id="{11D51146-952E-8A77-D1AD-EB150792BB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4DBC98-BEEC-77E4-63BA-EF18D7D5370D}"/>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92557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F87613-FC38-5B45-9B62-9390B579DEA4}"/>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3" name="Footer Placeholder 2">
            <a:extLst>
              <a:ext uri="{FF2B5EF4-FFF2-40B4-BE49-F238E27FC236}">
                <a16:creationId xmlns:a16="http://schemas.microsoft.com/office/drawing/2014/main" id="{9179E563-34BE-D8E7-E568-3514D20390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22091D-DFE5-AE8F-133B-877A0506CC68}"/>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60460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6342A-75EF-4CC9-FE00-EA5FF163F0E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6C206C9-0C58-C743-D592-7EE23575FB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1056518-18AC-53DA-E8E9-4DAEF093E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C0D0125-B508-C99E-4375-542448A59906}"/>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a:extLst>
              <a:ext uri="{FF2B5EF4-FFF2-40B4-BE49-F238E27FC236}">
                <a16:creationId xmlns:a16="http://schemas.microsoft.com/office/drawing/2014/main" id="{E941F022-A892-82C3-571F-769FD13D05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C66423-C650-C936-F05A-8B0D2483DA05}"/>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68564264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38B8D-7427-0D44-40EF-983713D5040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916BD24-F1F2-B70D-9C5A-1018F4F20F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7D9DF4-14EC-1254-3313-2C0EEE4018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355F9F-D538-9B30-9F43-94DC91BA4ED6}"/>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a:extLst>
              <a:ext uri="{FF2B5EF4-FFF2-40B4-BE49-F238E27FC236}">
                <a16:creationId xmlns:a16="http://schemas.microsoft.com/office/drawing/2014/main" id="{7F5C465D-83DA-48C7-437A-D0FCA77A85C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0B65F14-A63B-C51A-08A4-C2FFB612B04B}"/>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866199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0948-4354-F307-E0BA-B316DCDC3A0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6DA8858-0448-AB40-053A-EE80B7F9858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DB4A47B-B82C-7517-33B9-F0926192996A}"/>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B071BF6F-433F-D1A6-BC81-AF785673B4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DD8BC3-1663-61EB-A955-2CEE8D1702B2}"/>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5216229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A98EED-1EC7-2F36-28DF-B4BFEFCDE1B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9BDBF6D-8DF5-AF37-5AE4-068C6200F54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84C6AC9-6B14-3946-C400-A4CD9F36D964}"/>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75E6B227-4174-7CF1-363A-9BE43CF67B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709D7-2807-D88E-906D-5BE2113CEE3F}"/>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2829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wo Content">
  <p:cSld name="1_Two Content">
    <p:bg>
      <p:bgPr>
        <a:blipFill dpi="0" rotWithShape="1">
          <a:blip r:embed="rId2">
            <a:lum/>
          </a:blip>
          <a:srcRect/>
          <a:stretch>
            <a:fillRect/>
          </a:stretch>
        </a:blipFill>
        <a:effectLst/>
      </p:bgPr>
    </p:bg>
    <p:spTree>
      <p:nvGrpSpPr>
        <p:cNvPr id="1" name="Shape 11"/>
        <p:cNvGrpSpPr/>
        <p:nvPr/>
      </p:nvGrpSpPr>
      <p:grpSpPr>
        <a:xfrm>
          <a:off x="0" y="0"/>
          <a:ext cx="0" cy="0"/>
          <a:chOff x="0" y="0"/>
          <a:chExt cx="0" cy="0"/>
        </a:xfrm>
      </p:grpSpPr>
      <p:sp>
        <p:nvSpPr>
          <p:cNvPr id="2" name="Google Shape;20;p3">
            <a:extLst>
              <a:ext uri="{FF2B5EF4-FFF2-40B4-BE49-F238E27FC236}">
                <a16:creationId xmlns:a16="http://schemas.microsoft.com/office/drawing/2014/main" id="{2F3B2FA1-BECD-F529-E6C2-C505A950A881}"/>
              </a:ext>
            </a:extLst>
          </p:cNvPr>
          <p:cNvSpPr txBox="1">
            <a:spLocks noGrp="1"/>
          </p:cNvSpPr>
          <p:nvPr>
            <p:ph type="ctrTitle"/>
          </p:nvPr>
        </p:nvSpPr>
        <p:spPr>
          <a:xfrm>
            <a:off x="873760" y="2235200"/>
            <a:ext cx="10830560" cy="2387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6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GB"/>
              <a:t>Click to edit Master title style</a:t>
            </a:r>
            <a:endParaRPr dirty="0"/>
          </a:p>
        </p:txBody>
      </p:sp>
    </p:spTree>
    <p:extLst>
      <p:ext uri="{BB962C8B-B14F-4D97-AF65-F5344CB8AC3E}">
        <p14:creationId xmlns:p14="http://schemas.microsoft.com/office/powerpoint/2010/main" val="36166939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25237-8764-7CF6-5117-69BB909199C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0961434-AC13-F3F8-0256-EC1CCA8B42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5BD0A9E-61BC-A257-89FF-E00D703A918C}"/>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96844C44-DDD1-CFEF-D87B-642099679A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F8028-6EF0-5091-EC15-9863A8E6A188}"/>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678636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4880-F2F2-2234-6D23-D66D893F7B3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46BD12E-CD2D-8716-C548-3CB6950DC1F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BD98CC-77B3-69FD-77D4-D0D7AA187FB1}"/>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A5EFD609-93C8-F7EF-6181-072A07AFB0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BD5ECD-736C-4FEB-D890-569C65FB8D38}"/>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039316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A4D50-5B67-1F4C-1EA6-2FE7BC3376A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B8068CB-6C9A-3002-CF43-56046CFE2D5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6E34CBC-1A7C-DD03-55C5-FDD777819228}"/>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0185EDDE-4DCE-F3C6-AD32-553EEF97B6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2B8A2-3D78-87F0-B063-B2EC318B0C3F}"/>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863320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Light">
  <p:cSld name="Light">
    <p:bg>
      <p:bgPr>
        <a:solidFill>
          <a:srgbClr val="FFFFFF"/>
        </a:solidFill>
        <a:effectLst/>
      </p:bgPr>
    </p:bg>
    <p:spTree>
      <p:nvGrpSpPr>
        <p:cNvPr id="1" name="Shape 15"/>
        <p:cNvGrpSpPr/>
        <p:nvPr/>
      </p:nvGrpSpPr>
      <p:grpSpPr>
        <a:xfrm>
          <a:off x="0" y="0"/>
          <a:ext cx="0" cy="0"/>
          <a:chOff x="0" y="0"/>
          <a:chExt cx="0" cy="0"/>
        </a:xfrm>
      </p:grpSpPr>
      <p:sp>
        <p:nvSpPr>
          <p:cNvPr id="16" name="Google Shape;16;p37"/>
          <p:cNvSpPr/>
          <p:nvPr/>
        </p:nvSpPr>
        <p:spPr>
          <a:xfrm>
            <a:off x="11703927" y="6481293"/>
            <a:ext cx="163648" cy="237207"/>
          </a:xfrm>
          <a:custGeom>
            <a:avLst/>
            <a:gdLst/>
            <a:ahLst/>
            <a:cxnLst/>
            <a:rect l="l" t="t" r="r" b="b"/>
            <a:pathLst>
              <a:path w="20173" h="20836" extrusionOk="0">
                <a:moveTo>
                  <a:pt x="14614" y="0"/>
                </a:moveTo>
                <a:cubicBezTo>
                  <a:pt x="10874" y="0"/>
                  <a:pt x="7133" y="1035"/>
                  <a:pt x="4280" y="3068"/>
                </a:cubicBezTo>
                <a:cubicBezTo>
                  <a:pt x="-1427" y="7135"/>
                  <a:pt x="-1427" y="13730"/>
                  <a:pt x="4280" y="17797"/>
                </a:cubicBezTo>
                <a:cubicBezTo>
                  <a:pt x="8573" y="20856"/>
                  <a:pt x="14886" y="21600"/>
                  <a:pt x="20173" y="20056"/>
                </a:cubicBezTo>
                <a:cubicBezTo>
                  <a:pt x="17923" y="19595"/>
                  <a:pt x="15761" y="18892"/>
                  <a:pt x="13988" y="17629"/>
                </a:cubicBezTo>
                <a:cubicBezTo>
                  <a:pt x="8404" y="13650"/>
                  <a:pt x="8404" y="7187"/>
                  <a:pt x="13988" y="3208"/>
                </a:cubicBezTo>
                <a:cubicBezTo>
                  <a:pt x="15751" y="1952"/>
                  <a:pt x="17898" y="1244"/>
                  <a:pt x="20134" y="781"/>
                </a:cubicBezTo>
                <a:cubicBezTo>
                  <a:pt x="18375" y="273"/>
                  <a:pt x="16484" y="0"/>
                  <a:pt x="14614" y="0"/>
                </a:cubicBezTo>
                <a:close/>
              </a:path>
            </a:pathLst>
          </a:custGeom>
          <a:solidFill>
            <a:srgbClr val="4E45E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000"/>
              <a:buFont typeface="Helvetica Neue"/>
              <a:buNone/>
            </a:pPr>
            <a:endParaRPr sz="2000" b="1" i="0" u="none" strike="noStrike" cap="none">
              <a:solidFill>
                <a:srgbClr val="000000"/>
              </a:solidFill>
              <a:latin typeface="Helvetica Neue"/>
              <a:ea typeface="Helvetica Neue"/>
              <a:cs typeface="Helvetica Neue"/>
              <a:sym typeface="Helvetica Neue"/>
            </a:endParaRPr>
          </a:p>
        </p:txBody>
      </p:sp>
      <p:sp>
        <p:nvSpPr>
          <p:cNvPr id="17" name="Google Shape;17;p37"/>
          <p:cNvSpPr/>
          <p:nvPr/>
        </p:nvSpPr>
        <p:spPr>
          <a:xfrm>
            <a:off x="11783438" y="6483956"/>
            <a:ext cx="232001" cy="232003"/>
          </a:xfrm>
          <a:prstGeom prst="ellipse">
            <a:avLst/>
          </a:prstGeom>
          <a:solidFill>
            <a:srgbClr val="FFFFFF"/>
          </a:solidFill>
          <a:ln w="9525" cap="flat" cmpd="sng">
            <a:solidFill>
              <a:srgbClr val="5403DE"/>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000"/>
              <a:buFont typeface="Helvetica Neue"/>
              <a:buNone/>
            </a:pPr>
            <a:endParaRPr sz="2000" b="1" i="0" u="none" strike="noStrike" cap="none">
              <a:solidFill>
                <a:srgbClr val="000000"/>
              </a:solidFill>
              <a:latin typeface="Helvetica Neue"/>
              <a:ea typeface="Helvetica Neue"/>
              <a:cs typeface="Helvetica Neue"/>
              <a:sym typeface="Helvetica Neue"/>
            </a:endParaRPr>
          </a:p>
        </p:txBody>
      </p:sp>
      <p:sp>
        <p:nvSpPr>
          <p:cNvPr id="18" name="Google Shape;18;p37"/>
          <p:cNvSpPr txBox="1">
            <a:spLocks noGrp="1"/>
          </p:cNvSpPr>
          <p:nvPr>
            <p:ph type="sldNum" idx="12"/>
          </p:nvPr>
        </p:nvSpPr>
        <p:spPr>
          <a:xfrm>
            <a:off x="11814399" y="6451198"/>
            <a:ext cx="170079" cy="297517"/>
          </a:xfrm>
          <a:prstGeom prst="rect">
            <a:avLst/>
          </a:prstGeom>
          <a:noFill/>
          <a:ln>
            <a:noFill/>
          </a:ln>
        </p:spPr>
        <p:txBody>
          <a:bodyPr spcFirstLastPara="1" wrap="square" lIns="25400" tIns="25400" rIns="25400" bIns="25400" anchor="ctr" anchorCtr="0">
            <a:spAutoFit/>
          </a:bodyPr>
          <a:lstStyle>
            <a:lvl1pPr marL="0" lvl="0" indent="0" algn="ctr">
              <a:lnSpc>
                <a:spcPct val="100000"/>
              </a:lnSpc>
              <a:spcBef>
                <a:spcPts val="0"/>
              </a:spcBef>
              <a:spcAft>
                <a:spcPts val="0"/>
              </a:spcAft>
              <a:buClr>
                <a:srgbClr val="272727"/>
              </a:buClr>
              <a:buSzPts val="800"/>
              <a:buFont typeface="Arial"/>
              <a:buNone/>
              <a:defRPr sz="800">
                <a:solidFill>
                  <a:srgbClr val="272727"/>
                </a:solidFill>
              </a:defRPr>
            </a:lvl1pPr>
            <a:lvl2pPr marL="0" lvl="1" indent="0" algn="ctr">
              <a:lnSpc>
                <a:spcPct val="100000"/>
              </a:lnSpc>
              <a:spcBef>
                <a:spcPts val="0"/>
              </a:spcBef>
              <a:spcAft>
                <a:spcPts val="0"/>
              </a:spcAft>
              <a:buClr>
                <a:srgbClr val="272727"/>
              </a:buClr>
              <a:buSzPts val="800"/>
              <a:buFont typeface="Arial"/>
              <a:buNone/>
              <a:defRPr sz="800">
                <a:solidFill>
                  <a:srgbClr val="272727"/>
                </a:solidFill>
              </a:defRPr>
            </a:lvl2pPr>
            <a:lvl3pPr marL="0" lvl="2" indent="0" algn="ctr">
              <a:lnSpc>
                <a:spcPct val="100000"/>
              </a:lnSpc>
              <a:spcBef>
                <a:spcPts val="0"/>
              </a:spcBef>
              <a:spcAft>
                <a:spcPts val="0"/>
              </a:spcAft>
              <a:buClr>
                <a:srgbClr val="272727"/>
              </a:buClr>
              <a:buSzPts val="800"/>
              <a:buFont typeface="Arial"/>
              <a:buNone/>
              <a:defRPr sz="800">
                <a:solidFill>
                  <a:srgbClr val="272727"/>
                </a:solidFill>
              </a:defRPr>
            </a:lvl3pPr>
            <a:lvl4pPr marL="0" lvl="3" indent="0" algn="ctr">
              <a:lnSpc>
                <a:spcPct val="100000"/>
              </a:lnSpc>
              <a:spcBef>
                <a:spcPts val="0"/>
              </a:spcBef>
              <a:spcAft>
                <a:spcPts val="0"/>
              </a:spcAft>
              <a:buClr>
                <a:srgbClr val="272727"/>
              </a:buClr>
              <a:buSzPts val="800"/>
              <a:buFont typeface="Arial"/>
              <a:buNone/>
              <a:defRPr sz="800">
                <a:solidFill>
                  <a:srgbClr val="272727"/>
                </a:solidFill>
              </a:defRPr>
            </a:lvl4pPr>
            <a:lvl5pPr marL="0" lvl="4" indent="0" algn="ctr">
              <a:lnSpc>
                <a:spcPct val="100000"/>
              </a:lnSpc>
              <a:spcBef>
                <a:spcPts val="0"/>
              </a:spcBef>
              <a:spcAft>
                <a:spcPts val="0"/>
              </a:spcAft>
              <a:buClr>
                <a:srgbClr val="272727"/>
              </a:buClr>
              <a:buSzPts val="800"/>
              <a:buFont typeface="Arial"/>
              <a:buNone/>
              <a:defRPr sz="800">
                <a:solidFill>
                  <a:srgbClr val="272727"/>
                </a:solidFill>
              </a:defRPr>
            </a:lvl5pPr>
            <a:lvl6pPr marL="0" lvl="5" indent="0" algn="ctr">
              <a:lnSpc>
                <a:spcPct val="100000"/>
              </a:lnSpc>
              <a:spcBef>
                <a:spcPts val="0"/>
              </a:spcBef>
              <a:spcAft>
                <a:spcPts val="0"/>
              </a:spcAft>
              <a:buClr>
                <a:srgbClr val="272727"/>
              </a:buClr>
              <a:buSzPts val="800"/>
              <a:buFont typeface="Arial"/>
              <a:buNone/>
              <a:defRPr sz="800">
                <a:solidFill>
                  <a:srgbClr val="272727"/>
                </a:solidFill>
              </a:defRPr>
            </a:lvl6pPr>
            <a:lvl7pPr marL="0" lvl="6" indent="0" algn="ctr">
              <a:lnSpc>
                <a:spcPct val="100000"/>
              </a:lnSpc>
              <a:spcBef>
                <a:spcPts val="0"/>
              </a:spcBef>
              <a:spcAft>
                <a:spcPts val="0"/>
              </a:spcAft>
              <a:buClr>
                <a:srgbClr val="272727"/>
              </a:buClr>
              <a:buSzPts val="800"/>
              <a:buFont typeface="Arial"/>
              <a:buNone/>
              <a:defRPr sz="800">
                <a:solidFill>
                  <a:srgbClr val="272727"/>
                </a:solidFill>
              </a:defRPr>
            </a:lvl7pPr>
            <a:lvl8pPr marL="0" lvl="7" indent="0" algn="ctr">
              <a:lnSpc>
                <a:spcPct val="100000"/>
              </a:lnSpc>
              <a:spcBef>
                <a:spcPts val="0"/>
              </a:spcBef>
              <a:spcAft>
                <a:spcPts val="0"/>
              </a:spcAft>
              <a:buClr>
                <a:srgbClr val="272727"/>
              </a:buClr>
              <a:buSzPts val="800"/>
              <a:buFont typeface="Arial"/>
              <a:buNone/>
              <a:defRPr sz="800">
                <a:solidFill>
                  <a:srgbClr val="272727"/>
                </a:solidFill>
              </a:defRPr>
            </a:lvl8pPr>
            <a:lvl9pPr marL="0" lvl="8" indent="0" algn="ctr">
              <a:lnSpc>
                <a:spcPct val="100000"/>
              </a:lnSpc>
              <a:spcBef>
                <a:spcPts val="0"/>
              </a:spcBef>
              <a:spcAft>
                <a:spcPts val="0"/>
              </a:spcAft>
              <a:buClr>
                <a:srgbClr val="272727"/>
              </a:buClr>
              <a:buSzPts val="800"/>
              <a:buFont typeface="Arial"/>
              <a:buNone/>
              <a:defRPr sz="800">
                <a:solidFill>
                  <a:srgbClr val="272727"/>
                </a:solidFill>
              </a:defRPr>
            </a:lvl9pPr>
          </a:lstStyle>
          <a:p>
            <a:fld id="{00000000-1234-1234-1234-123412341234}" type="slidenum">
              <a:rPr lang="en-US" smtClean="0"/>
              <a:pPr/>
              <a:t>‹#›</a:t>
            </a:fld>
            <a:endParaRPr lang="en-US"/>
          </a:p>
        </p:txBody>
      </p:sp>
      <p:sp>
        <p:nvSpPr>
          <p:cNvPr id="19" name="Google Shape;19;p37"/>
          <p:cNvSpPr txBox="1"/>
          <p:nvPr/>
        </p:nvSpPr>
        <p:spPr>
          <a:xfrm>
            <a:off x="10525349" y="6523695"/>
            <a:ext cx="1154495" cy="189796"/>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272727"/>
              </a:buClr>
              <a:buSzPts val="900"/>
              <a:buFont typeface="Arial"/>
              <a:buNone/>
            </a:pPr>
            <a:r>
              <a:rPr lang="en-US" sz="900" b="0" i="0" u="none" strike="noStrike" cap="none">
                <a:solidFill>
                  <a:srgbClr val="272727"/>
                </a:solidFill>
                <a:latin typeface="Arial"/>
                <a:ea typeface="Arial"/>
                <a:cs typeface="Arial"/>
                <a:sym typeface="Arial"/>
              </a:rPr>
              <a:t>Private &amp; Confidential</a:t>
            </a:r>
            <a:endParaRPr sz="1400"/>
          </a:p>
        </p:txBody>
      </p:sp>
      <p:pic>
        <p:nvPicPr>
          <p:cNvPr id="20" name="Google Shape;20;p37" descr="pasted-movie.png"/>
          <p:cNvPicPr preferRelativeResize="0"/>
          <p:nvPr/>
        </p:nvPicPr>
        <p:blipFill rotWithShape="1">
          <a:blip r:embed="rId2">
            <a:alphaModFix/>
          </a:blip>
          <a:srcRect r="83605"/>
          <a:stretch/>
        </p:blipFill>
        <p:spPr>
          <a:xfrm>
            <a:off x="11771332" y="122773"/>
            <a:ext cx="262547" cy="318005"/>
          </a:xfrm>
          <a:prstGeom prst="rect">
            <a:avLst/>
          </a:prstGeom>
          <a:noFill/>
          <a:ln>
            <a:noFill/>
          </a:ln>
        </p:spPr>
      </p:pic>
    </p:spTree>
    <p:extLst>
      <p:ext uri="{BB962C8B-B14F-4D97-AF65-F5344CB8AC3E}">
        <p14:creationId xmlns:p14="http://schemas.microsoft.com/office/powerpoint/2010/main" val="152599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E0D7-437B-B567-BAA0-6D0D12A2A6D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E63D178-347B-1A18-5A54-C6751FBE63E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A087BE1-FF92-69D8-7FC4-4416B745EEC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20F4C8C-E546-4208-5B38-816D973A4294}"/>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a:extLst>
              <a:ext uri="{FF2B5EF4-FFF2-40B4-BE49-F238E27FC236}">
                <a16:creationId xmlns:a16="http://schemas.microsoft.com/office/drawing/2014/main" id="{C7B4D6EA-F164-AEE0-330C-505450A1CD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7BDD8F-5529-41A8-6D39-03F7A0C1B4D0}"/>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74621455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02F9-F6C4-6572-DCAB-146453E13F6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8450F31-794D-E4D5-2527-3EDC9D1BC3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73DF9B3-1667-C4AD-7765-14477782883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C4978D9-CBC3-5C64-3779-4883A3EA53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79C9619-86AE-2E98-E8C0-5CE9E80F68A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7B7F269-B260-E41B-E86C-7D9EF3346EB7}"/>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8" name="Footer Placeholder 7">
            <a:extLst>
              <a:ext uri="{FF2B5EF4-FFF2-40B4-BE49-F238E27FC236}">
                <a16:creationId xmlns:a16="http://schemas.microsoft.com/office/drawing/2014/main" id="{B2E0EF3E-FB76-7ED6-30F7-8043181734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5B8895-88DA-647A-F73C-07EF39E3F2EA}"/>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8708977"/>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70CE6-26A9-992C-9AC0-F405D6D9342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F6BFCE3-FC44-C0EF-125A-BD24F166A516}"/>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4" name="Footer Placeholder 3">
            <a:extLst>
              <a:ext uri="{FF2B5EF4-FFF2-40B4-BE49-F238E27FC236}">
                <a16:creationId xmlns:a16="http://schemas.microsoft.com/office/drawing/2014/main" id="{70722BB5-87EB-CA00-9552-1634625590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9E4A7B-3D2E-3E28-AE20-4314788571A0}"/>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1137803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93C057-0002-CE39-28AD-36E781D4C926}"/>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3" name="Footer Placeholder 2">
            <a:extLst>
              <a:ext uri="{FF2B5EF4-FFF2-40B4-BE49-F238E27FC236}">
                <a16:creationId xmlns:a16="http://schemas.microsoft.com/office/drawing/2014/main" id="{2CD06515-86A3-B8AE-A433-45831B22F4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4D3C1D-727D-728F-AEF8-8250A8C08DA9}"/>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4792052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6E2D2-FFC3-A6CB-981A-34A518A7CDF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A511F02-57A8-FD55-1AAD-D1DB584287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82209F6-2C48-45AB-0161-EA6177F781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B2CBA28-2AA4-8995-1CEB-88C1576E81BB}"/>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a:extLst>
              <a:ext uri="{FF2B5EF4-FFF2-40B4-BE49-F238E27FC236}">
                <a16:creationId xmlns:a16="http://schemas.microsoft.com/office/drawing/2014/main" id="{21CB0930-92A7-FF3B-1EB6-870D93C733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398670-27FC-8B28-8D4D-BB546F6D1679}"/>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80154634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57A11-ECF2-A77B-B81E-B6DE7942E11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D1B90B8-9E84-428A-997B-CD34561F4E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DB35AD-6AAD-AFCE-3219-D2032797C3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FC30C85-102D-FA32-BF18-C04A24124D94}"/>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a:extLst>
              <a:ext uri="{FF2B5EF4-FFF2-40B4-BE49-F238E27FC236}">
                <a16:creationId xmlns:a16="http://schemas.microsoft.com/office/drawing/2014/main" id="{9159550C-DAF0-BE8D-C370-010FB4DD026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4CF2A6A-FD76-D95F-8D6E-E7F03F840A0D}"/>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9299604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79F8-15C5-CB64-C55B-4D63FFC77BD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AD82E8E-B2C4-D48A-9253-2EB3702BEA9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0959490-666E-72FE-1F5E-1477B0226BC8}"/>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4128B13D-4C91-0C97-40A4-A980CA1691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31960B-2071-246F-EAD8-78027581870E}"/>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0451487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08C8ED-C189-6233-A72E-8AA31ADECA9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0B6E1E3-75FF-5262-D028-CAA59A2465C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2EA8EB8-59C5-4B0A-09E8-DADE18E9485C}"/>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FF0578E5-AC58-FD1C-3267-B13D4DCDDA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4833AD-38F0-2F11-B85F-349197381DE7}"/>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385491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ark">
  <p:cSld name="Dark">
    <p:spTree>
      <p:nvGrpSpPr>
        <p:cNvPr id="1" name="Shape 26"/>
        <p:cNvGrpSpPr/>
        <p:nvPr/>
      </p:nvGrpSpPr>
      <p:grpSpPr>
        <a:xfrm>
          <a:off x="0" y="0"/>
          <a:ext cx="0" cy="0"/>
          <a:chOff x="0" y="0"/>
          <a:chExt cx="0" cy="0"/>
        </a:xfrm>
      </p:grpSpPr>
      <p:sp>
        <p:nvSpPr>
          <p:cNvPr id="27" name="Google Shape;27;p39"/>
          <p:cNvSpPr txBox="1">
            <a:spLocks noGrp="1"/>
          </p:cNvSpPr>
          <p:nvPr>
            <p:ph type="sldNum" idx="12"/>
          </p:nvPr>
        </p:nvSpPr>
        <p:spPr>
          <a:xfrm>
            <a:off x="11806463" y="6512753"/>
            <a:ext cx="185948" cy="174407"/>
          </a:xfrm>
          <a:prstGeom prst="rect">
            <a:avLst/>
          </a:prstGeom>
          <a:noFill/>
          <a:ln>
            <a:noFill/>
          </a:ln>
        </p:spPr>
        <p:txBody>
          <a:bodyPr spcFirstLastPara="1" wrap="square" lIns="25400" tIns="25400" rIns="25400" bIns="25400" anchor="ctr" anchorCtr="0">
            <a:spAutoFit/>
          </a:bodyPr>
          <a:lstStyle>
            <a:lvl1pPr marL="0" lvl="0"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lvl="1"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lvl="2"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lvl="3"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lvl="4"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lvl="5"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lvl="6"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lvl="7"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lvl="8"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021421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Blank" type="blank">
  <p:cSld name="2_Blank">
    <p:spTree>
      <p:nvGrpSpPr>
        <p:cNvPr id="1" name="Shape 8"/>
        <p:cNvGrpSpPr/>
        <p:nvPr/>
      </p:nvGrpSpPr>
      <p:grpSpPr>
        <a:xfrm>
          <a:off x="0" y="0"/>
          <a:ext cx="0" cy="0"/>
          <a:chOff x="0" y="0"/>
          <a:chExt cx="0" cy="0"/>
        </a:xfrm>
      </p:grpSpPr>
      <p:pic>
        <p:nvPicPr>
          <p:cNvPr id="9" name="Google Shape;9;p22"/>
          <p:cNvPicPr preferRelativeResize="0"/>
          <p:nvPr/>
        </p:nvPicPr>
        <p:blipFill rotWithShape="1">
          <a:blip r:embed="rId2">
            <a:alphaModFix/>
          </a:blip>
          <a:srcRect t="31819"/>
          <a:stretch/>
        </p:blipFill>
        <p:spPr>
          <a:xfrm>
            <a:off x="1" y="0"/>
            <a:ext cx="12191999" cy="6858000"/>
          </a:xfrm>
          <a:prstGeom prst="rect">
            <a:avLst/>
          </a:prstGeom>
          <a:noFill/>
          <a:ln>
            <a:noFill/>
          </a:ln>
        </p:spPr>
      </p:pic>
    </p:spTree>
    <p:extLst>
      <p:ext uri="{BB962C8B-B14F-4D97-AF65-F5344CB8AC3E}">
        <p14:creationId xmlns:p14="http://schemas.microsoft.com/office/powerpoint/2010/main" val="4151088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D4033-ECAC-58AB-5852-A3A06879344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080CDDD-B326-F64F-4383-F507307246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D78E118-5F87-D0BB-FC22-755EB0388386}"/>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19E40C1E-CD21-F5FE-6205-701710A488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1CAF8-B526-A502-D7E1-D9B95A81452A}"/>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831775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AE906-2D2D-D679-A67A-D31BF907BE2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A4578FA-BED0-6F7D-D5AB-EC56281CBBC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F812971-4B10-1FC4-A5BB-65B41008360C}"/>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E8593A86-BFFA-E3C1-C227-C2E85CDEAD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45852B-60A1-B3C4-4548-397736D9704C}"/>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961174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D560E-3147-06CB-BC0B-7C3B29141A7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6196C4E-B31F-30AF-68DD-DC4D9091B06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4BFD3AE-359C-F42D-BFE3-BCD71C5C81F0}"/>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6BC13C88-7AB4-7D41-E8D7-F28196EA63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4B373C-0432-F565-F1AD-B004769E817B}"/>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216599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A59C-6388-3257-C824-0FF9BB55F65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BA11EDE-FB60-4EB0-397D-1530E2E7E09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CD618BE-CE0C-0DB2-2AED-79185B3084D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CABEC61-8265-818D-5018-F5034367EF88}"/>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a:extLst>
              <a:ext uri="{FF2B5EF4-FFF2-40B4-BE49-F238E27FC236}">
                <a16:creationId xmlns:a16="http://schemas.microsoft.com/office/drawing/2014/main" id="{B4D3C504-C3A8-8AF9-E8BB-666D44A867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45B2F0-E572-C0F2-7AEE-CEB58F142EA2}"/>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9875954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EB8CE-167A-736F-DC34-2B0E89F92F3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658CD8D-7B92-D7C9-3C4F-FDD0247A9D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678AD15-0A72-AC44-C0EC-FDE42BA6102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CA0EB01-4F65-8371-D57B-359BA11F40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1F48FA9-26E3-AB5E-0AE4-B28EF26A00B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F49F1C6-B4FB-94A8-9921-6245CADCF71C}"/>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8" name="Footer Placeholder 7">
            <a:extLst>
              <a:ext uri="{FF2B5EF4-FFF2-40B4-BE49-F238E27FC236}">
                <a16:creationId xmlns:a16="http://schemas.microsoft.com/office/drawing/2014/main" id="{6B3C2B13-E1F1-9A0D-AE55-6C6E505E15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94031E-E6C1-9A98-54F2-09096BE41C90}"/>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233950108"/>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E45E4"/>
        </a:solidFill>
        <a:effectLst/>
      </p:bgPr>
    </p:bg>
    <p:spTree>
      <p:nvGrpSpPr>
        <p:cNvPr id="1" name="Shape 5"/>
        <p:cNvGrpSpPr/>
        <p:nvPr/>
      </p:nvGrpSpPr>
      <p:grpSpPr>
        <a:xfrm>
          <a:off x="0" y="0"/>
          <a:ext cx="0" cy="0"/>
          <a:chOff x="0" y="0"/>
          <a:chExt cx="0" cy="0"/>
        </a:xfrm>
      </p:grpSpPr>
      <p:sp>
        <p:nvSpPr>
          <p:cNvPr id="6" name="Google Shape;6;p35"/>
          <p:cNvSpPr txBox="1">
            <a:spLocks noGrp="1"/>
          </p:cNvSpPr>
          <p:nvPr>
            <p:ph type="sldNum" idx="12"/>
          </p:nvPr>
        </p:nvSpPr>
        <p:spPr>
          <a:xfrm>
            <a:off x="11807736" y="6435811"/>
            <a:ext cx="183403" cy="328295"/>
          </a:xfrm>
          <a:prstGeom prst="rect">
            <a:avLst/>
          </a:prstGeom>
          <a:noFill/>
          <a:ln>
            <a:noFill/>
          </a:ln>
        </p:spPr>
        <p:txBody>
          <a:bodyPr spcFirstLastPara="1" wrap="square" lIns="25400" tIns="25400" rIns="25400" bIns="25400" anchor="ctr" anchorCtr="0">
            <a:spAutoFit/>
          </a:bodyPr>
          <a:lstStyle>
            <a:lvl1pPr marL="0" marR="0" lvl="0"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pic>
        <p:nvPicPr>
          <p:cNvPr id="7" name="Google Shape;7;p35" descr="pasted-movie.png"/>
          <p:cNvPicPr preferRelativeResize="0"/>
          <p:nvPr/>
        </p:nvPicPr>
        <p:blipFill rotWithShape="1">
          <a:blip r:embed="rId6">
            <a:alphaModFix/>
          </a:blip>
          <a:srcRect r="83605"/>
          <a:stretch/>
        </p:blipFill>
        <p:spPr>
          <a:xfrm>
            <a:off x="11771332" y="122773"/>
            <a:ext cx="262547" cy="318005"/>
          </a:xfrm>
          <a:prstGeom prst="rect">
            <a:avLst/>
          </a:prstGeom>
          <a:noFill/>
          <a:ln>
            <a:noFill/>
          </a:ln>
        </p:spPr>
      </p:pic>
      <p:sp>
        <p:nvSpPr>
          <p:cNvPr id="8" name="Google Shape;8;p35"/>
          <p:cNvSpPr/>
          <p:nvPr/>
        </p:nvSpPr>
        <p:spPr>
          <a:xfrm>
            <a:off x="11703927" y="6481293"/>
            <a:ext cx="163648" cy="237207"/>
          </a:xfrm>
          <a:custGeom>
            <a:avLst/>
            <a:gdLst/>
            <a:ahLst/>
            <a:cxnLst/>
            <a:rect l="l" t="t" r="r" b="b"/>
            <a:pathLst>
              <a:path w="20173" h="20836" extrusionOk="0">
                <a:moveTo>
                  <a:pt x="14614" y="0"/>
                </a:moveTo>
                <a:cubicBezTo>
                  <a:pt x="10874" y="0"/>
                  <a:pt x="7133" y="1035"/>
                  <a:pt x="4280" y="3068"/>
                </a:cubicBezTo>
                <a:cubicBezTo>
                  <a:pt x="-1427" y="7135"/>
                  <a:pt x="-1427" y="13730"/>
                  <a:pt x="4280" y="17797"/>
                </a:cubicBezTo>
                <a:cubicBezTo>
                  <a:pt x="8573" y="20856"/>
                  <a:pt x="14886" y="21600"/>
                  <a:pt x="20173" y="20056"/>
                </a:cubicBezTo>
                <a:cubicBezTo>
                  <a:pt x="17923" y="19595"/>
                  <a:pt x="15761" y="18892"/>
                  <a:pt x="13988" y="17629"/>
                </a:cubicBezTo>
                <a:cubicBezTo>
                  <a:pt x="8404" y="13650"/>
                  <a:pt x="8404" y="7187"/>
                  <a:pt x="13988" y="3208"/>
                </a:cubicBezTo>
                <a:cubicBezTo>
                  <a:pt x="15751" y="1952"/>
                  <a:pt x="17898" y="1244"/>
                  <a:pt x="20134" y="781"/>
                </a:cubicBezTo>
                <a:cubicBezTo>
                  <a:pt x="18375" y="273"/>
                  <a:pt x="16484" y="0"/>
                  <a:pt x="14614" y="0"/>
                </a:cubicBez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000"/>
              <a:buFont typeface="Helvetica Neue"/>
              <a:buNone/>
            </a:pPr>
            <a:endParaRPr sz="2000" b="1" i="0" u="none" strike="noStrike" cap="none">
              <a:solidFill>
                <a:srgbClr val="000000"/>
              </a:solidFill>
              <a:latin typeface="Helvetica Neue"/>
              <a:ea typeface="Helvetica Neue"/>
              <a:cs typeface="Helvetica Neue"/>
              <a:sym typeface="Helvetica Neue"/>
            </a:endParaRPr>
          </a:p>
        </p:txBody>
      </p:sp>
      <p:sp>
        <p:nvSpPr>
          <p:cNvPr id="9" name="Google Shape;9;p35"/>
          <p:cNvSpPr/>
          <p:nvPr/>
        </p:nvSpPr>
        <p:spPr>
          <a:xfrm>
            <a:off x="11783438" y="6483956"/>
            <a:ext cx="232001" cy="232003"/>
          </a:xfrm>
          <a:prstGeom prst="ellipse">
            <a:avLst/>
          </a:prstGeom>
          <a:noFill/>
          <a:ln w="9525" cap="flat" cmpd="sng">
            <a:solidFill>
              <a:srgbClr val="FFFFFF"/>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000"/>
              <a:buFont typeface="Helvetica Neue"/>
              <a:buNone/>
            </a:pPr>
            <a:endParaRPr sz="2000" b="1" i="0" u="none" strike="noStrike" cap="none">
              <a:solidFill>
                <a:srgbClr val="000000"/>
              </a:solidFill>
              <a:latin typeface="Helvetica Neue"/>
              <a:ea typeface="Helvetica Neue"/>
              <a:cs typeface="Helvetica Neue"/>
              <a:sym typeface="Helvetica Neue"/>
            </a:endParaRPr>
          </a:p>
        </p:txBody>
      </p:sp>
      <p:sp>
        <p:nvSpPr>
          <p:cNvPr id="10" name="Google Shape;10;p35"/>
          <p:cNvSpPr txBox="1"/>
          <p:nvPr/>
        </p:nvSpPr>
        <p:spPr>
          <a:xfrm>
            <a:off x="10525349" y="6523695"/>
            <a:ext cx="1154495" cy="189796"/>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Private &amp; Confidential</a:t>
            </a:r>
            <a:endParaRPr sz="1400"/>
          </a:p>
        </p:txBody>
      </p:sp>
      <p:sp>
        <p:nvSpPr>
          <p:cNvPr id="11" name="Google Shape;11;p35"/>
          <p:cNvSpPr txBox="1">
            <a:spLocks noGrp="1"/>
          </p:cNvSpPr>
          <p:nvPr>
            <p:ph type="title"/>
          </p:nvPr>
        </p:nvSpPr>
        <p:spPr>
          <a:xfrm>
            <a:off x="844551" y="177800"/>
            <a:ext cx="10502900" cy="1143000"/>
          </a:xfrm>
          <a:prstGeom prst="rect">
            <a:avLst/>
          </a:prstGeom>
          <a:noFill/>
          <a:ln>
            <a:noFill/>
          </a:ln>
        </p:spPr>
        <p:txBody>
          <a:bodyPr spcFirstLastPara="1" wrap="square" lIns="25400" tIns="25400" rIns="25400" bIns="25400" anchor="ctr" anchorCtr="0">
            <a:normAutofit/>
          </a:bodyPr>
          <a:lstStyle>
            <a:lvl1pPr marR="0" lvl="0"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9pPr>
          </a:lstStyle>
          <a:p>
            <a:endParaRPr/>
          </a:p>
        </p:txBody>
      </p:sp>
      <p:sp>
        <p:nvSpPr>
          <p:cNvPr id="12" name="Google Shape;12;p35"/>
          <p:cNvSpPr txBox="1">
            <a:spLocks noGrp="1"/>
          </p:cNvSpPr>
          <p:nvPr>
            <p:ph type="body" idx="1"/>
          </p:nvPr>
        </p:nvSpPr>
        <p:spPr>
          <a:xfrm>
            <a:off x="844551" y="1574800"/>
            <a:ext cx="10502900" cy="4648200"/>
          </a:xfrm>
          <a:prstGeom prst="rect">
            <a:avLst/>
          </a:prstGeom>
          <a:noFill/>
          <a:ln>
            <a:noFill/>
          </a:ln>
        </p:spPr>
        <p:txBody>
          <a:bodyPr spcFirstLastPara="1" wrap="square" lIns="25400" tIns="25400" rIns="25400" bIns="25400" anchor="ctr" anchorCtr="0">
            <a:normAutofit/>
          </a:bodyPr>
          <a:lstStyle>
            <a:lvl1pPr marL="457200" marR="0" lvl="0"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1pPr>
            <a:lvl2pPr marL="914400" marR="0" lvl="1"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2pPr>
            <a:lvl3pPr marL="1371600" marR="0" lvl="2"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3pPr>
            <a:lvl4pPr marL="1828800" marR="0" lvl="3"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4pPr>
            <a:lvl5pPr marL="2286000" marR="0" lvl="4"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5pPr>
            <a:lvl6pPr marL="2743200" marR="0" lvl="5"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6pPr>
            <a:lvl7pPr marL="3200400" marR="0" lvl="6"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7pPr>
            <a:lvl8pPr marL="3657600" marR="0" lvl="7"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8pPr>
            <a:lvl9pPr marL="4114800" marR="0" lvl="8"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3006848022"/>
      </p:ext>
    </p:extLst>
  </p:cSld>
  <p:clrMap bg1="lt1" tx1="dk1" bg2="dk2" tx2="lt2" accent1="accent1" accent2="accent2" accent3="accent3" accent4="accent4" accent5="accent5" accent6="accent6" hlink="hlink" folHlink="folHlink"/>
  <p:sldLayoutIdLst>
    <p:sldLayoutId id="2147483975" r:id="rId1"/>
    <p:sldLayoutId id="2147483976" r:id="rId2"/>
    <p:sldLayoutId id="2147483977" r:id="rId3"/>
    <p:sldLayoutId id="214748399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7C280D-760B-6F91-5DAE-F588659A69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363C0A8-7E42-513A-89E2-FA9035789F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CF1F0AA-A73C-9545-26B6-73BD084C40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CB0AD5C1-7B14-77D7-9715-509C9DE8A0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B96B696-6CC9-646F-3320-540CF019B6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A1ED13C-81DD-E44B-9E8C-49936B970C8E}" type="slidenum">
              <a:rPr lang="en-US" smtClean="0"/>
              <a:t>‹#›</a:t>
            </a:fld>
            <a:endParaRPr lang="en-US"/>
          </a:p>
        </p:txBody>
      </p:sp>
    </p:spTree>
    <p:extLst>
      <p:ext uri="{BB962C8B-B14F-4D97-AF65-F5344CB8AC3E}">
        <p14:creationId xmlns:p14="http://schemas.microsoft.com/office/powerpoint/2010/main" val="2072035992"/>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E65079-1297-06E4-ED71-C3393FAD32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9E7DB5B-C24B-370E-B3E6-888871FF44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D562439-9B73-438A-B616-2F6935C0B3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3874AE9-577E-6E47-A46E-BEAC4AAA7B19}" type="datetimeFigureOut">
              <a:rPr lang="en-US" smtClean="0"/>
              <a:t>9/13/25</a:t>
            </a:fld>
            <a:endParaRPr lang="en-US"/>
          </a:p>
        </p:txBody>
      </p:sp>
      <p:sp>
        <p:nvSpPr>
          <p:cNvPr id="5" name="Footer Placeholder 4">
            <a:extLst>
              <a:ext uri="{FF2B5EF4-FFF2-40B4-BE49-F238E27FC236}">
                <a16:creationId xmlns:a16="http://schemas.microsoft.com/office/drawing/2014/main" id="{8407C7E6-9EF7-6A55-5301-CE5511616A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FB55258-C491-718C-39E3-5F47C2B9B1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4026693438"/>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1.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1.png"/><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7.png"/><Relationship Id="rId7" Type="http://schemas.openxmlformats.org/officeDocument/2006/relationships/hyperlink" Target="https://www.dailydoseofds.com/a-beginner-friendly-and-comprehensive-deep-dive-on-vector-databases/"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hyperlink" Target="https://www.tensorops.ai/post/rag-vs-large-context-models-how-gemini-1-5-changes-the-world"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tensorops.ai/post/rag-vs-large-context-models-how-gemini-1-5-changes-the-world" TargetMode="External"/><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hyperlink" Target="https://arxiv.org/pdf/2401.05856"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hyperlink" Target="https://github.com/langchain-ai/rag-from-scratch"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diagramQuickStyle" Target="../diagrams/quickStyle1.xml"/><Relationship Id="rId3" Type="http://schemas.openxmlformats.org/officeDocument/2006/relationships/image" Target="../media/image1.png"/><Relationship Id="rId7" Type="http://schemas.openxmlformats.org/officeDocument/2006/relationships/image" Target="../media/image8.png"/><Relationship Id="rId12" Type="http://schemas.openxmlformats.org/officeDocument/2006/relationships/diagramLayout" Target="../diagrams/layout1.xml"/><Relationship Id="rId2" Type="http://schemas.openxmlformats.org/officeDocument/2006/relationships/notesSlide" Target="../notesSlides/notesSlide1.xml"/><Relationship Id="rId16"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diagramData" Target="../diagrams/data1.xml"/><Relationship Id="rId5" Type="http://schemas.openxmlformats.org/officeDocument/2006/relationships/image" Target="../media/image6.png"/><Relationship Id="rId15" Type="http://schemas.microsoft.com/office/2007/relationships/diagramDrawing" Target="../diagrams/drawing1.xml"/><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png"/><Relationship Id="rId7" Type="http://schemas.openxmlformats.org/officeDocument/2006/relationships/diagramColors" Target="../diagrams/colors6.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www.anthropic.com/engineering/building-effective-agent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s://gorilla.cs.berkeley.edu/leaderboard.html"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platform.openai.com/docs/guides/function-calling"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34.png"/><Relationship Id="rId4" Type="http://schemas.openxmlformats.org/officeDocument/2006/relationships/hyperlink" Target="https://arxiv.org/abs/2210.03629"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towardsdatascience.com/build-a-general-purpose-ai-agent-c40be49e7400/"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https://langchain-ai.github.io/langgraph/concepts/multi_agent/#multi-agent-architectures" TargetMode="External"/><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nant173/eo-tfy-onboarding.git"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s://docs.astral.sh/uv/pip/environments/" TargetMode="External"/><Relationship Id="rId4" Type="http://schemas.openxmlformats.org/officeDocument/2006/relationships/hyperlink" Target="https://docs.astral.sh/uv/getting-started/installation/"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blog.langchain.com/how-to-build-an-agent/"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hyperlink" Target="https://www.anthropic.com/engineering/building-effective-agents"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microsoft.com/office/2007/relationships/diagramDrawing" Target="../diagrams/drawing7.xml"/><Relationship Id="rId13" Type="http://schemas.microsoft.com/office/2007/relationships/diagramDrawing" Target="../diagrams/drawing8.xml"/><Relationship Id="rId3" Type="http://schemas.openxmlformats.org/officeDocument/2006/relationships/image" Target="../media/image1.png"/><Relationship Id="rId7" Type="http://schemas.openxmlformats.org/officeDocument/2006/relationships/diagramColors" Target="../diagrams/colors7.xml"/><Relationship Id="rId12" Type="http://schemas.openxmlformats.org/officeDocument/2006/relationships/diagramColors" Target="../diagrams/colors8.xml"/><Relationship Id="rId2" Type="http://schemas.openxmlformats.org/officeDocument/2006/relationships/notesSlide" Target="../notesSlides/notesSlide56.xml"/><Relationship Id="rId1" Type="http://schemas.openxmlformats.org/officeDocument/2006/relationships/slideLayout" Target="../slideLayouts/slideLayout18.xml"/><Relationship Id="rId6" Type="http://schemas.openxmlformats.org/officeDocument/2006/relationships/diagramQuickStyle" Target="../diagrams/quickStyle7.xml"/><Relationship Id="rId11" Type="http://schemas.openxmlformats.org/officeDocument/2006/relationships/diagramQuickStyle" Target="../diagrams/quickStyle8.xml"/><Relationship Id="rId5" Type="http://schemas.openxmlformats.org/officeDocument/2006/relationships/diagramLayout" Target="../diagrams/layout7.xml"/><Relationship Id="rId10" Type="http://schemas.openxmlformats.org/officeDocument/2006/relationships/diagramLayout" Target="../diagrams/layout8.xml"/><Relationship Id="rId4" Type="http://schemas.openxmlformats.org/officeDocument/2006/relationships/diagramData" Target="../diagrams/data7.xml"/><Relationship Id="rId9" Type="http://schemas.openxmlformats.org/officeDocument/2006/relationships/diagramData" Target="../diagrams/data8.xml"/></Relationships>
</file>

<file path=ppt/slides/_rels/slide61.xml.rels><?xml version="1.0" encoding="UTF-8" standalone="yes"?>
<Relationships xmlns="http://schemas.openxmlformats.org/package/2006/relationships"><Relationship Id="rId3" Type="http://schemas.openxmlformats.org/officeDocument/2006/relationships/hyperlink" Target="https://www.dailydoseofds.com/model-context-protocol-crash-course-part-1/" TargetMode="External"/><Relationship Id="rId2" Type="http://schemas.openxmlformats.org/officeDocument/2006/relationships/notesSlide" Target="../notesSlides/notesSlide57.xml"/><Relationship Id="rId1" Type="http://schemas.openxmlformats.org/officeDocument/2006/relationships/slideLayout" Target="../slideLayouts/slideLayout18.xml"/><Relationship Id="rId6" Type="http://schemas.openxmlformats.org/officeDocument/2006/relationships/image" Target="../media/image40.png"/><Relationship Id="rId5" Type="http://schemas.openxmlformats.org/officeDocument/2006/relationships/image" Target="../media/image1.png"/><Relationship Id="rId4" Type="http://schemas.openxmlformats.org/officeDocument/2006/relationships/hyperlink" Target="https://www.tensorops.ai/post/rag-vs-large-context-models-how-gemini-1-5-changes-the-world"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8.xml"/><Relationship Id="rId5" Type="http://schemas.openxmlformats.org/officeDocument/2006/relationships/image" Target="../media/image42.png"/><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8.xml"/><Relationship Id="rId5" Type="http://schemas.openxmlformats.org/officeDocument/2006/relationships/hyperlink" Target="https://www.dailydoseofds.com/model-context-protocol-crash-course-part-1/" TargetMode="External"/><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8.xml"/><Relationship Id="rId5" Type="http://schemas.openxmlformats.org/officeDocument/2006/relationships/image" Target="../media/image44.png"/><Relationship Id="rId4" Type="http://schemas.openxmlformats.org/officeDocument/2006/relationships/hyperlink" Target="https://www.dailydoseofds.com/model-context-protocol-crash-course-part-1/"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8.xml"/><Relationship Id="rId5" Type="http://schemas.openxmlformats.org/officeDocument/2006/relationships/hyperlink" Target="https://blog.logto.io/a2a-mcp" TargetMode="External"/><Relationship Id="rId4" Type="http://schemas.openxmlformats.org/officeDocument/2006/relationships/image" Target="../media/image4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8.xml"/><Relationship Id="rId6" Type="http://schemas.openxmlformats.org/officeDocument/2006/relationships/hyperlink" Target="https://gofastmcp.com/getting-started/quickstart" TargetMode="External"/><Relationship Id="rId5" Type="http://schemas.openxmlformats.org/officeDocument/2006/relationships/hyperlink" Target="https://gofastmcp.com/tutorials/create-mcp-server" TargetMode="External"/><Relationship Id="rId4" Type="http://schemas.openxmlformats.org/officeDocument/2006/relationships/hyperlink" Target="https://gofastmcp.com/tutorials/mcp"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8.xml"/><Relationship Id="rId5" Type="http://schemas.openxmlformats.org/officeDocument/2006/relationships/hyperlink" Target="https://github.com/crewAIInc/crewAI?tab=readme-ov-file#how-crewai-compares" TargetMode="External"/><Relationship Id="rId4" Type="http://schemas.openxmlformats.org/officeDocument/2006/relationships/image" Target="../media/image4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6.xml"/><Relationship Id="rId5" Type="http://schemas.openxmlformats.org/officeDocument/2006/relationships/image" Target="../media/image400.png"/><Relationship Id="rId4" Type="http://schemas.openxmlformats.org/officeDocument/2006/relationships/image" Target="../media/image47.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8.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6.xml"/><Relationship Id="rId5" Type="http://schemas.openxmlformats.org/officeDocument/2006/relationships/image" Target="../media/image450.png"/><Relationship Id="rId4" Type="http://schemas.openxmlformats.org/officeDocument/2006/relationships/image" Target="../media/image49.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90.png"/><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50.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6.xml"/><Relationship Id="rId5" Type="http://schemas.openxmlformats.org/officeDocument/2006/relationships/image" Target="../media/image510.png"/><Relationship Id="rId4" Type="http://schemas.openxmlformats.org/officeDocument/2006/relationships/image" Target="../media/image51.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FAFB20-9964-BF9F-2635-2C308EE961FF}"/>
              </a:ext>
            </a:extLst>
          </p:cNvPr>
          <p:cNvSpPr txBox="1"/>
          <p:nvPr/>
        </p:nvSpPr>
        <p:spPr>
          <a:xfrm>
            <a:off x="7957121" y="4204672"/>
            <a:ext cx="3244207" cy="784830"/>
          </a:xfrm>
          <a:prstGeom prst="rect">
            <a:avLst/>
          </a:prstGeom>
          <a:noFill/>
        </p:spPr>
        <p:txBody>
          <a:bodyPr wrap="square">
            <a:spAutoFit/>
          </a:bodyPr>
          <a:lstStyle/>
          <a:p>
            <a:pPr algn="ctr">
              <a:spcAft>
                <a:spcPts val="600"/>
              </a:spcAft>
            </a:pPr>
            <a:r>
              <a:rPr lang="en-US" sz="2400" b="1" dirty="0">
                <a:solidFill>
                  <a:schemeClr val="bg1"/>
                </a:solidFill>
                <a:latin typeface="Work Sans" pitchFamily="2" charset="77"/>
              </a:rPr>
              <a:t>Anant Agarwal</a:t>
            </a:r>
          </a:p>
          <a:p>
            <a:pPr algn="ctr">
              <a:spcAft>
                <a:spcPts val="600"/>
              </a:spcAft>
            </a:pPr>
            <a:r>
              <a:rPr lang="en-US" sz="1600" dirty="0">
                <a:solidFill>
                  <a:schemeClr val="bg1"/>
                </a:solidFill>
                <a:latin typeface="Work Sans" pitchFamily="2" charset="77"/>
              </a:rPr>
              <a:t>(Principal Applied Scientist)</a:t>
            </a:r>
          </a:p>
        </p:txBody>
      </p:sp>
      <p:pic>
        <p:nvPicPr>
          <p:cNvPr id="6" name="Picture 5">
            <a:extLst>
              <a:ext uri="{FF2B5EF4-FFF2-40B4-BE49-F238E27FC236}">
                <a16:creationId xmlns:a16="http://schemas.microsoft.com/office/drawing/2014/main" id="{9A21FB80-8111-A536-C6D2-D7B722B425E3}"/>
              </a:ext>
            </a:extLst>
          </p:cNvPr>
          <p:cNvPicPr>
            <a:picLocks noChangeAspect="1"/>
          </p:cNvPicPr>
          <p:nvPr/>
        </p:nvPicPr>
        <p:blipFill>
          <a:blip r:embed="rId2"/>
          <a:stretch>
            <a:fillRect/>
          </a:stretch>
        </p:blipFill>
        <p:spPr>
          <a:xfrm>
            <a:off x="8672118" y="2289582"/>
            <a:ext cx="1823895" cy="1823895"/>
          </a:xfrm>
          <a:prstGeom prst="ellipse">
            <a:avLst/>
          </a:prstGeom>
        </p:spPr>
      </p:pic>
      <p:sp>
        <p:nvSpPr>
          <p:cNvPr id="12" name="TextBox 11">
            <a:extLst>
              <a:ext uri="{FF2B5EF4-FFF2-40B4-BE49-F238E27FC236}">
                <a16:creationId xmlns:a16="http://schemas.microsoft.com/office/drawing/2014/main" id="{35F4FB32-D5B8-5485-3EDE-2F1A9F7C113A}"/>
              </a:ext>
            </a:extLst>
          </p:cNvPr>
          <p:cNvSpPr txBox="1"/>
          <p:nvPr/>
        </p:nvSpPr>
        <p:spPr>
          <a:xfrm>
            <a:off x="486936" y="3110446"/>
            <a:ext cx="5609064" cy="1384995"/>
          </a:xfrm>
          <a:prstGeom prst="rect">
            <a:avLst/>
          </a:prstGeom>
          <a:noFill/>
        </p:spPr>
        <p:txBody>
          <a:bodyPr wrap="square">
            <a:spAutoFit/>
          </a:bodyPr>
          <a:lstStyle/>
          <a:p>
            <a:pPr algn="ctr">
              <a:spcAft>
                <a:spcPts val="600"/>
              </a:spcAft>
            </a:pPr>
            <a:r>
              <a:rPr lang="en-US" sz="4200" b="1" dirty="0">
                <a:solidFill>
                  <a:schemeClr val="bg1"/>
                </a:solidFill>
                <a:latin typeface="Work Sans" pitchFamily="2" charset="77"/>
              </a:rPr>
              <a:t>Agentic AI with </a:t>
            </a:r>
            <a:r>
              <a:rPr lang="en-US" sz="4200" b="1" dirty="0" err="1">
                <a:solidFill>
                  <a:schemeClr val="bg1"/>
                </a:solidFill>
                <a:latin typeface="Work Sans" pitchFamily="2" charset="77"/>
              </a:rPr>
              <a:t>TrueFoundry</a:t>
            </a:r>
            <a:endParaRPr lang="en-US" sz="4200" b="1" dirty="0">
              <a:solidFill>
                <a:schemeClr val="bg1"/>
              </a:solidFill>
              <a:latin typeface="Work Sans" pitchFamily="2" charset="77"/>
            </a:endParaRPr>
          </a:p>
        </p:txBody>
      </p:sp>
    </p:spTree>
    <p:extLst>
      <p:ext uri="{BB962C8B-B14F-4D97-AF65-F5344CB8AC3E}">
        <p14:creationId xmlns:p14="http://schemas.microsoft.com/office/powerpoint/2010/main" val="3606017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957E7-808C-FD2F-0A32-19CE21458620}"/>
            </a:ext>
          </a:extLst>
        </p:cNvPr>
        <p:cNvGrpSpPr/>
        <p:nvPr/>
      </p:nvGrpSpPr>
      <p:grpSpPr>
        <a:xfrm>
          <a:off x="0" y="0"/>
          <a:ext cx="0" cy="0"/>
          <a:chOff x="0" y="0"/>
          <a:chExt cx="0" cy="0"/>
        </a:xfrm>
      </p:grpSpPr>
      <p:sp>
        <p:nvSpPr>
          <p:cNvPr id="64" name="Text Placeholder 2">
            <a:extLst>
              <a:ext uri="{FF2B5EF4-FFF2-40B4-BE49-F238E27FC236}">
                <a16:creationId xmlns:a16="http://schemas.microsoft.com/office/drawing/2014/main" id="{03B36DE4-20E6-87BA-5E44-43F3BB339269}"/>
              </a:ext>
            </a:extLst>
          </p:cNvPr>
          <p:cNvSpPr txBox="1">
            <a:spLocks/>
          </p:cNvSpPr>
          <p:nvPr/>
        </p:nvSpPr>
        <p:spPr>
          <a:xfrm>
            <a:off x="502919" y="5135494"/>
            <a:ext cx="10429907"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IN" sz="1600" b="0" i="0" u="none" strike="noStrike" kern="1200" cap="none" spc="0" normalizeH="0" baseline="0" noProof="0">
              <a:ln>
                <a:noFill/>
              </a:ln>
              <a:solidFill>
                <a:srgbClr val="000000"/>
              </a:solidFill>
              <a:effectLst/>
              <a:uLnTx/>
              <a:uFillTx/>
              <a:latin typeface="Work Sans" pitchFamily="2" charset="77"/>
            </a:endParaRPr>
          </a:p>
        </p:txBody>
      </p:sp>
      <p:sp>
        <p:nvSpPr>
          <p:cNvPr id="65" name="Text Placeholder 4">
            <a:extLst>
              <a:ext uri="{FF2B5EF4-FFF2-40B4-BE49-F238E27FC236}">
                <a16:creationId xmlns:a16="http://schemas.microsoft.com/office/drawing/2014/main" id="{A0B800FB-E063-52E0-F92A-70B0E31EA10F}"/>
              </a:ext>
            </a:extLst>
          </p:cNvPr>
          <p:cNvSpPr txBox="1">
            <a:spLocks/>
          </p:cNvSpPr>
          <p:nvPr/>
        </p:nvSpPr>
        <p:spPr>
          <a:xfrm>
            <a:off x="502920" y="1113439"/>
            <a:ext cx="10429907"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This is how you could typically chat with an LLM:</a:t>
            </a:r>
            <a:endParaRPr kumimoji="1" lang="en-IN" sz="1600" b="0" i="0" u="none" strike="noStrike" kern="1200" cap="none" spc="0" normalizeH="0" baseline="0" noProof="0" dirty="0">
              <a:ln>
                <a:noFill/>
              </a:ln>
              <a:solidFill>
                <a:srgbClr val="000000"/>
              </a:solidFill>
              <a:effectLst/>
              <a:uLnTx/>
              <a:uFillTx/>
              <a:latin typeface="Work Sans" pitchFamily="2" charset="77"/>
            </a:endParaRPr>
          </a:p>
        </p:txBody>
      </p:sp>
      <p:sp>
        <p:nvSpPr>
          <p:cNvPr id="66" name="Text Placeholder 4">
            <a:extLst>
              <a:ext uri="{FF2B5EF4-FFF2-40B4-BE49-F238E27FC236}">
                <a16:creationId xmlns:a16="http://schemas.microsoft.com/office/drawing/2014/main" id="{53C9F022-339D-62F1-7E84-A8E7793A26BD}"/>
              </a:ext>
            </a:extLst>
          </p:cNvPr>
          <p:cNvSpPr txBox="1">
            <a:spLocks/>
          </p:cNvSpPr>
          <p:nvPr/>
        </p:nvSpPr>
        <p:spPr>
          <a:xfrm>
            <a:off x="502919" y="3618809"/>
            <a:ext cx="11224624"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But how do you arm LLMs with the domain-specific / org-specific information you want it</a:t>
            </a:r>
            <a:r>
              <a:rPr kumimoji="1" lang="en-US" sz="1600" b="0" i="0" u="none" strike="noStrike" kern="1200" cap="none" spc="0" normalizeH="0" noProof="0" dirty="0">
                <a:ln>
                  <a:noFill/>
                </a:ln>
                <a:solidFill>
                  <a:srgbClr val="000000"/>
                </a:solidFill>
                <a:effectLst/>
                <a:uLnTx/>
                <a:uFillTx/>
                <a:latin typeface="Work Sans" pitchFamily="2" charset="77"/>
              </a:rPr>
              <a:t> to refer to, rather than its own general training data knowledge? </a:t>
            </a:r>
            <a:r>
              <a:rPr kumimoji="1" lang="en-US" sz="1600" b="1" i="0" u="none" strike="noStrike" kern="1200" cap="none" spc="0" normalizeH="0" baseline="0" noProof="0" dirty="0">
                <a:ln>
                  <a:noFill/>
                </a:ln>
                <a:solidFill>
                  <a:srgbClr val="000000"/>
                </a:solidFill>
                <a:effectLst/>
                <a:uLnTx/>
                <a:uFillTx/>
                <a:latin typeface="Work Sans" pitchFamily="2" charset="77"/>
              </a:rPr>
              <a:t>This is the common use case that we’ll focus on today.</a:t>
            </a:r>
            <a:endParaRPr kumimoji="1" lang="en-IN" sz="1600" b="1" i="0" u="none" strike="noStrike" kern="1200" cap="none" spc="0" normalizeH="0" baseline="0" noProof="0" dirty="0">
              <a:ln>
                <a:noFill/>
              </a:ln>
              <a:solidFill>
                <a:srgbClr val="000000"/>
              </a:solidFill>
              <a:effectLst/>
              <a:uLnTx/>
              <a:uFillTx/>
              <a:latin typeface="Work Sans" pitchFamily="2" charset="77"/>
            </a:endParaRPr>
          </a:p>
        </p:txBody>
      </p:sp>
      <p:graphicFrame>
        <p:nvGraphicFramePr>
          <p:cNvPr id="67" name="Diagram 66">
            <a:extLst>
              <a:ext uri="{FF2B5EF4-FFF2-40B4-BE49-F238E27FC236}">
                <a16:creationId xmlns:a16="http://schemas.microsoft.com/office/drawing/2014/main" id="{D3D8AC23-E1F2-634A-4B7E-F593CBFDF1B3}"/>
              </a:ext>
            </a:extLst>
          </p:cNvPr>
          <p:cNvGraphicFramePr/>
          <p:nvPr>
            <p:extLst>
              <p:ext uri="{D42A27DB-BD31-4B8C-83A1-F6EECF244321}">
                <p14:modId xmlns:p14="http://schemas.microsoft.com/office/powerpoint/2010/main" val="3005191219"/>
              </p:ext>
            </p:extLst>
          </p:nvPr>
        </p:nvGraphicFramePr>
        <p:xfrm>
          <a:off x="3505200" y="1493544"/>
          <a:ext cx="5486400" cy="1943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8" name="Diagram 67">
            <a:extLst>
              <a:ext uri="{FF2B5EF4-FFF2-40B4-BE49-F238E27FC236}">
                <a16:creationId xmlns:a16="http://schemas.microsoft.com/office/drawing/2014/main" id="{0431F185-C399-75A9-35B8-533EB50B6EE9}"/>
              </a:ext>
            </a:extLst>
          </p:cNvPr>
          <p:cNvGraphicFramePr/>
          <p:nvPr>
            <p:extLst>
              <p:ext uri="{D42A27DB-BD31-4B8C-83A1-F6EECF244321}">
                <p14:modId xmlns:p14="http://schemas.microsoft.com/office/powerpoint/2010/main" val="3680974719"/>
              </p:ext>
            </p:extLst>
          </p:nvPr>
        </p:nvGraphicFramePr>
        <p:xfrm>
          <a:off x="3505200" y="4299724"/>
          <a:ext cx="5486400" cy="19432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9" name="TextBox 68">
            <a:extLst>
              <a:ext uri="{FF2B5EF4-FFF2-40B4-BE49-F238E27FC236}">
                <a16:creationId xmlns:a16="http://schemas.microsoft.com/office/drawing/2014/main" id="{6F5907D2-17F7-2866-9386-4CB0923C689E}"/>
              </a:ext>
            </a:extLst>
          </p:cNvPr>
          <p:cNvSpPr txBox="1"/>
          <p:nvPr/>
        </p:nvSpPr>
        <p:spPr>
          <a:xfrm>
            <a:off x="3190240" y="6235479"/>
            <a:ext cx="6116320"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How do you</a:t>
            </a:r>
            <a:r>
              <a:rPr kumimoji="1" lang="en-US" sz="1600" b="1" i="1" u="none" strike="noStrike" kern="1200" cap="none" spc="0" normalizeH="0" noProof="0" dirty="0">
                <a:ln>
                  <a:noFill/>
                </a:ln>
                <a:solidFill>
                  <a:srgbClr val="000000"/>
                </a:solidFill>
                <a:effectLst/>
                <a:uLnTx/>
                <a:uFillTx/>
                <a:latin typeface="Work Sans" pitchFamily="2" charset="77"/>
                <a:ea typeface="メイリオ"/>
              </a:rPr>
              <a:t> think this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would work?</a:t>
            </a:r>
            <a:endParaRPr kumimoji="1" lang="en-IN" sz="1600" b="1" i="1"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70" name="Rectangle 69">
            <a:extLst>
              <a:ext uri="{FF2B5EF4-FFF2-40B4-BE49-F238E27FC236}">
                <a16:creationId xmlns:a16="http://schemas.microsoft.com/office/drawing/2014/main" id="{F7A53BB2-CBA9-DFEF-DB4D-66937412CD45}"/>
              </a:ext>
            </a:extLst>
          </p:cNvPr>
          <p:cNvSpPr/>
          <p:nvPr/>
        </p:nvSpPr>
        <p:spPr>
          <a:xfrm>
            <a:off x="3190240" y="1724079"/>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71" name="Rectangle 70">
            <a:extLst>
              <a:ext uri="{FF2B5EF4-FFF2-40B4-BE49-F238E27FC236}">
                <a16:creationId xmlns:a16="http://schemas.microsoft.com/office/drawing/2014/main" id="{B763E9AD-4BC4-917C-1448-CFEB00C60300}"/>
              </a:ext>
            </a:extLst>
          </p:cNvPr>
          <p:cNvSpPr/>
          <p:nvPr/>
        </p:nvSpPr>
        <p:spPr>
          <a:xfrm>
            <a:off x="3190240" y="4607040"/>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pic>
        <p:nvPicPr>
          <p:cNvPr id="3" name="pasted-movie.png" descr="pasted-movie.png">
            <a:extLst>
              <a:ext uri="{FF2B5EF4-FFF2-40B4-BE49-F238E27FC236}">
                <a16:creationId xmlns:a16="http://schemas.microsoft.com/office/drawing/2014/main" id="{5BBEB72A-4813-1868-15A8-33658CB3E78B}"/>
              </a:ext>
            </a:extLst>
          </p:cNvPr>
          <p:cNvPicPr>
            <a:picLocks noChangeAspect="1"/>
          </p:cNvPicPr>
          <p:nvPr/>
        </p:nvPicPr>
        <p:blipFill>
          <a:blip r:embed="rId13"/>
          <a:srcRect r="83605"/>
          <a:stretch>
            <a:fillRect/>
          </a:stretch>
        </p:blipFill>
        <p:spPr>
          <a:xfrm>
            <a:off x="11771332" y="122773"/>
            <a:ext cx="262547" cy="318005"/>
          </a:xfrm>
          <a:prstGeom prst="rect">
            <a:avLst/>
          </a:prstGeom>
          <a:ln w="3175">
            <a:miter lim="400000"/>
          </a:ln>
        </p:spPr>
      </p:pic>
      <p:sp>
        <p:nvSpPr>
          <p:cNvPr id="6" name="TextBox 5">
            <a:extLst>
              <a:ext uri="{FF2B5EF4-FFF2-40B4-BE49-F238E27FC236}">
                <a16:creationId xmlns:a16="http://schemas.microsoft.com/office/drawing/2014/main" id="{15F5BAAC-3D37-5C42-3848-EB2F656BDB33}"/>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What We Know</a:t>
            </a:r>
            <a:endParaRPr lang="en-US" sz="2400" dirty="0">
              <a:latin typeface="Work Sans" pitchFamily="2" charset="77"/>
              <a:sym typeface="LabGrotesque-Black"/>
            </a:endParaRPr>
          </a:p>
        </p:txBody>
      </p:sp>
    </p:spTree>
    <p:extLst>
      <p:ext uri="{BB962C8B-B14F-4D97-AF65-F5344CB8AC3E}">
        <p14:creationId xmlns:p14="http://schemas.microsoft.com/office/powerpoint/2010/main" val="123195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uild="p"/>
      <p:bldP spid="66" grpId="0"/>
      <p:bldGraphic spid="67" grpId="0">
        <p:bldAsOne/>
      </p:bldGraphic>
      <p:bldGraphic spid="68" grpId="0">
        <p:bldAsOne/>
      </p:bldGraphic>
      <p:bldP spid="69" grpId="0"/>
      <p:bldP spid="70" grpId="0" animBg="1"/>
      <p:bldP spid="7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D5379-88AB-2862-5009-A3F9483E9E9F}"/>
            </a:ext>
          </a:extLst>
        </p:cNvPr>
        <p:cNvGrpSpPr/>
        <p:nvPr/>
      </p:nvGrpSpPr>
      <p:grpSpPr>
        <a:xfrm>
          <a:off x="0" y="0"/>
          <a:ext cx="0" cy="0"/>
          <a:chOff x="0" y="0"/>
          <a:chExt cx="0" cy="0"/>
        </a:xfrm>
      </p:grpSpPr>
      <p:sp>
        <p:nvSpPr>
          <p:cNvPr id="25" name="Text Placeholder 2">
            <a:extLst>
              <a:ext uri="{FF2B5EF4-FFF2-40B4-BE49-F238E27FC236}">
                <a16:creationId xmlns:a16="http://schemas.microsoft.com/office/drawing/2014/main" id="{C8581B85-10C9-94B7-55C9-071A9B335039}"/>
              </a:ext>
            </a:extLst>
          </p:cNvPr>
          <p:cNvSpPr txBox="1">
            <a:spLocks/>
          </p:cNvSpPr>
          <p:nvPr/>
        </p:nvSpPr>
        <p:spPr>
          <a:xfrm>
            <a:off x="1610359" y="5562212"/>
            <a:ext cx="10429907"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IN" sz="1600" b="0" i="0" u="none" strike="noStrike" kern="1200" cap="none" spc="0" normalizeH="0" baseline="0" noProof="0">
              <a:ln>
                <a:noFill/>
              </a:ln>
              <a:solidFill>
                <a:srgbClr val="000000"/>
              </a:solidFill>
              <a:effectLst/>
              <a:uLnTx/>
              <a:uFillTx/>
              <a:latin typeface="Work Sans" pitchFamily="2" charset="77"/>
            </a:endParaRPr>
          </a:p>
        </p:txBody>
      </p:sp>
      <p:sp>
        <p:nvSpPr>
          <p:cNvPr id="26" name="Text Placeholder 4">
            <a:extLst>
              <a:ext uri="{FF2B5EF4-FFF2-40B4-BE49-F238E27FC236}">
                <a16:creationId xmlns:a16="http://schemas.microsoft.com/office/drawing/2014/main" id="{889C425C-3EBC-7925-9308-3505A4056CB0}"/>
              </a:ext>
            </a:extLst>
          </p:cNvPr>
          <p:cNvSpPr txBox="1">
            <a:spLocks/>
          </p:cNvSpPr>
          <p:nvPr/>
        </p:nvSpPr>
        <p:spPr>
          <a:xfrm>
            <a:off x="468302" y="1323853"/>
            <a:ext cx="3513764" cy="10739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Retrieval Augmented Generation (aka RAG) is how it’ll</a:t>
            </a:r>
            <a:r>
              <a:rPr kumimoji="1" lang="en-US" sz="1600" b="0" i="0" u="none" strike="noStrike" kern="1200" cap="none" spc="0" normalizeH="0" noProof="0" dirty="0">
                <a:ln>
                  <a:noFill/>
                </a:ln>
                <a:solidFill>
                  <a:srgbClr val="000000"/>
                </a:solidFill>
                <a:effectLst/>
                <a:uLnTx/>
                <a:uFillTx/>
                <a:latin typeface="Work Sans" pitchFamily="2" charset="77"/>
              </a:rPr>
              <a:t> work</a:t>
            </a:r>
            <a:r>
              <a:rPr kumimoji="1" lang="en-US" sz="1600" b="0" i="0" u="none" strike="noStrike" kern="1200" cap="none" spc="0" normalizeH="0" baseline="0" noProof="0" dirty="0">
                <a:ln>
                  <a:noFill/>
                </a:ln>
                <a:solidFill>
                  <a:srgbClr val="000000"/>
                </a:solidFill>
                <a:effectLst/>
                <a:uLnTx/>
                <a:uFillTx/>
                <a:latin typeface="Work Sans" pitchFamily="2" charset="77"/>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1" i="0" u="none" strike="noStrike" kern="1200" cap="none" spc="0" normalizeH="0" baseline="0" noProof="0" dirty="0">
                <a:ln>
                  <a:noFill/>
                </a:ln>
                <a:solidFill>
                  <a:srgbClr val="000000"/>
                </a:solidFill>
                <a:effectLst/>
                <a:uLnTx/>
                <a:uFillTx/>
                <a:latin typeface="Work Sans" pitchFamily="2" charset="77"/>
              </a:rPr>
              <a:t>Let’s expand our flow.</a:t>
            </a:r>
            <a:endParaRPr kumimoji="1" lang="en-IN" sz="1600" b="1" i="0" u="none" strike="noStrike" kern="1200" cap="none" spc="0" normalizeH="0" baseline="0" noProof="0" dirty="0">
              <a:ln>
                <a:noFill/>
              </a:ln>
              <a:solidFill>
                <a:srgbClr val="000000"/>
              </a:solidFill>
              <a:effectLst/>
              <a:uLnTx/>
              <a:uFillTx/>
              <a:latin typeface="Work Sans" pitchFamily="2" charset="77"/>
            </a:endParaRPr>
          </a:p>
        </p:txBody>
      </p:sp>
      <p:graphicFrame>
        <p:nvGraphicFramePr>
          <p:cNvPr id="27" name="Diagram 26">
            <a:extLst>
              <a:ext uri="{FF2B5EF4-FFF2-40B4-BE49-F238E27FC236}">
                <a16:creationId xmlns:a16="http://schemas.microsoft.com/office/drawing/2014/main" id="{752AC8A5-335A-92D4-32F7-9BB4D04BCAA7}"/>
              </a:ext>
            </a:extLst>
          </p:cNvPr>
          <p:cNvGraphicFramePr/>
          <p:nvPr>
            <p:extLst>
              <p:ext uri="{D42A27DB-BD31-4B8C-83A1-F6EECF244321}">
                <p14:modId xmlns:p14="http://schemas.microsoft.com/office/powerpoint/2010/main" val="1323247919"/>
              </p:ext>
            </p:extLst>
          </p:nvPr>
        </p:nvGraphicFramePr>
        <p:xfrm>
          <a:off x="4460240" y="3337966"/>
          <a:ext cx="5486400" cy="1943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8" name="Diagram 27">
            <a:extLst>
              <a:ext uri="{FF2B5EF4-FFF2-40B4-BE49-F238E27FC236}">
                <a16:creationId xmlns:a16="http://schemas.microsoft.com/office/drawing/2014/main" id="{E7A1E318-1DC7-37D2-9602-3217F7046060}"/>
              </a:ext>
            </a:extLst>
          </p:cNvPr>
          <p:cNvGraphicFramePr/>
          <p:nvPr>
            <p:extLst>
              <p:ext uri="{D42A27DB-BD31-4B8C-83A1-F6EECF244321}">
                <p14:modId xmlns:p14="http://schemas.microsoft.com/office/powerpoint/2010/main" val="2394081721"/>
              </p:ext>
            </p:extLst>
          </p:nvPr>
        </p:nvGraphicFramePr>
        <p:xfrm>
          <a:off x="4460240" y="872546"/>
          <a:ext cx="5486400" cy="19432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9" name="Equals 28">
            <a:extLst>
              <a:ext uri="{FF2B5EF4-FFF2-40B4-BE49-F238E27FC236}">
                <a16:creationId xmlns:a16="http://schemas.microsoft.com/office/drawing/2014/main" id="{171A0A45-0A36-6915-C45E-F8B34C6273B4}"/>
              </a:ext>
            </a:extLst>
          </p:cNvPr>
          <p:cNvSpPr/>
          <p:nvPr/>
        </p:nvSpPr>
        <p:spPr>
          <a:xfrm>
            <a:off x="6799799" y="2863315"/>
            <a:ext cx="426575" cy="426575"/>
          </a:xfrm>
          <a:prstGeom prst="mathEqual">
            <a:avLst/>
          </a:prstGeom>
          <a:solidFill>
            <a:srgbClr val="5795BB">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000000"/>
              </a:solidFill>
              <a:effectLst/>
              <a:uLnTx/>
              <a:uFillTx/>
              <a:latin typeface="Work Sans" pitchFamily="2" charset="77"/>
              <a:ea typeface="メイリオ"/>
            </a:endParaRPr>
          </a:p>
        </p:txBody>
      </p:sp>
      <p:grpSp>
        <p:nvGrpSpPr>
          <p:cNvPr id="30" name="Group 29">
            <a:extLst>
              <a:ext uri="{FF2B5EF4-FFF2-40B4-BE49-F238E27FC236}">
                <a16:creationId xmlns:a16="http://schemas.microsoft.com/office/drawing/2014/main" id="{059A54FD-B975-08B3-04F5-6C76A7D923DC}"/>
              </a:ext>
            </a:extLst>
          </p:cNvPr>
          <p:cNvGrpSpPr/>
          <p:nvPr/>
        </p:nvGrpSpPr>
        <p:grpSpPr>
          <a:xfrm rot="5400000">
            <a:off x="4656953" y="5009959"/>
            <a:ext cx="541292" cy="357430"/>
            <a:chOff x="1590198" y="792897"/>
            <a:chExt cx="305545" cy="357430"/>
          </a:xfrm>
        </p:grpSpPr>
        <p:sp>
          <p:nvSpPr>
            <p:cNvPr id="31" name="Arrow: Right 9">
              <a:extLst>
                <a:ext uri="{FF2B5EF4-FFF2-40B4-BE49-F238E27FC236}">
                  <a16:creationId xmlns:a16="http://schemas.microsoft.com/office/drawing/2014/main" id="{B23570E1-634A-E79E-E017-0ACE0B1A8C6D}"/>
                </a:ext>
              </a:extLst>
            </p:cNvPr>
            <p:cNvSpPr/>
            <p:nvPr/>
          </p:nvSpPr>
          <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32" name="Arrow: Right 4">
              <a:extLst>
                <a:ext uri="{FF2B5EF4-FFF2-40B4-BE49-F238E27FC236}">
                  <a16:creationId xmlns:a16="http://schemas.microsoft.com/office/drawing/2014/main" id="{D92B670A-DE9F-99DA-3D54-A15B0A6353ED}"/>
                </a:ext>
              </a:extLst>
            </p:cNvPr>
            <p:cNvSpPr txBox="1"/>
            <p:nvPr/>
          </p:nvSpPr>
          <p:spPr>
            <a:xfrm>
              <a:off x="1590198" y="864383"/>
              <a:ext cx="213882" cy="214458"/>
            </a:xfrm>
            <a:prstGeom prst="rect">
              <a:avLst/>
            </a:prstGeom>
            <a:noFill/>
            <a:ln>
              <a:noFill/>
            </a:ln>
            <a:effectLst/>
          </p:spPr>
          <p:txBody>
            <a:bodyPr spcFirstLastPara="0" vert="horz" wrap="square" lIns="0" tIns="0" rIns="0" bIns="0"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1" lang="en-IN" sz="1500" b="0" i="0" u="none" strike="noStrike" kern="0" cap="none" spc="0" normalizeH="0" baseline="0" noProof="0">
                <a:ln>
                  <a:noFill/>
                </a:ln>
                <a:solidFill>
                  <a:srgbClr val="FFFFFF"/>
                </a:solidFill>
                <a:effectLst/>
                <a:uLnTx/>
                <a:uFillTx/>
                <a:latin typeface="Work Sans" pitchFamily="2" charset="77"/>
                <a:ea typeface="メイリオ"/>
              </a:endParaRPr>
            </a:p>
          </p:txBody>
        </p:sp>
      </p:grpSp>
      <p:grpSp>
        <p:nvGrpSpPr>
          <p:cNvPr id="33" name="Group 32">
            <a:extLst>
              <a:ext uri="{FF2B5EF4-FFF2-40B4-BE49-F238E27FC236}">
                <a16:creationId xmlns:a16="http://schemas.microsoft.com/office/drawing/2014/main" id="{CC7E311A-C05B-D2C7-F8BA-0C00C2A18F29}"/>
              </a:ext>
            </a:extLst>
          </p:cNvPr>
          <p:cNvGrpSpPr/>
          <p:nvPr/>
        </p:nvGrpSpPr>
        <p:grpSpPr>
          <a:xfrm rot="16200000">
            <a:off x="5124313" y="4972328"/>
            <a:ext cx="541292" cy="357430"/>
            <a:chOff x="3607950" y="792897"/>
            <a:chExt cx="305545" cy="357430"/>
          </a:xfrm>
        </p:grpSpPr>
        <p:sp>
          <p:nvSpPr>
            <p:cNvPr id="34" name="Arrow: Right 13">
              <a:extLst>
                <a:ext uri="{FF2B5EF4-FFF2-40B4-BE49-F238E27FC236}">
                  <a16:creationId xmlns:a16="http://schemas.microsoft.com/office/drawing/2014/main" id="{37A9BB3A-4A51-F553-851D-5AC201D0C78E}"/>
                </a:ext>
              </a:extLst>
            </p:cNvPr>
            <p:cNvSpPr/>
            <p:nvPr/>
          </p:nvSpPr>
          <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35" name="Arrow: Right 4">
              <a:extLst>
                <a:ext uri="{FF2B5EF4-FFF2-40B4-BE49-F238E27FC236}">
                  <a16:creationId xmlns:a16="http://schemas.microsoft.com/office/drawing/2014/main" id="{6F944F2B-E843-66C9-4403-FCEA6A95C38B}"/>
                </a:ext>
              </a:extLst>
            </p:cNvPr>
            <p:cNvSpPr txBox="1"/>
            <p:nvPr/>
          </p:nvSpPr>
          <p:spPr>
            <a:xfrm>
              <a:off x="3607950" y="864383"/>
              <a:ext cx="213882" cy="214458"/>
            </a:xfrm>
            <a:prstGeom prst="rect">
              <a:avLst/>
            </a:prstGeom>
            <a:noFill/>
            <a:ln>
              <a:noFill/>
            </a:ln>
            <a:effectLst/>
          </p:spPr>
          <p:txBody>
            <a:bodyPr spcFirstLastPara="0" vert="horz" wrap="square" lIns="0" tIns="0" rIns="0" bIns="0"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1" lang="en-IN" sz="1500" b="0" i="0" u="none" strike="noStrike" kern="0" cap="none" spc="0" normalizeH="0" baseline="0" noProof="0">
                <a:ln>
                  <a:noFill/>
                </a:ln>
                <a:solidFill>
                  <a:srgbClr val="FFFFFF"/>
                </a:solidFill>
                <a:effectLst/>
                <a:uLnTx/>
                <a:uFillTx/>
                <a:latin typeface="Work Sans" pitchFamily="2" charset="77"/>
                <a:ea typeface="メイリオ"/>
              </a:endParaRPr>
            </a:p>
          </p:txBody>
        </p:sp>
      </p:grpSp>
      <p:grpSp>
        <p:nvGrpSpPr>
          <p:cNvPr id="36" name="Group 35">
            <a:extLst>
              <a:ext uri="{FF2B5EF4-FFF2-40B4-BE49-F238E27FC236}">
                <a16:creationId xmlns:a16="http://schemas.microsoft.com/office/drawing/2014/main" id="{B6FE85FA-F6F5-246D-4CD3-3D68E66F0FDB}"/>
              </a:ext>
            </a:extLst>
          </p:cNvPr>
          <p:cNvGrpSpPr/>
          <p:nvPr/>
        </p:nvGrpSpPr>
        <p:grpSpPr>
          <a:xfrm>
            <a:off x="4247290" y="5599843"/>
            <a:ext cx="1777590" cy="864750"/>
            <a:chOff x="-11504" y="539237"/>
            <a:chExt cx="1457577" cy="864750"/>
          </a:xfrm>
        </p:grpSpPr>
        <p:sp>
          <p:nvSpPr>
            <p:cNvPr id="37" name="Rectangle: Rounded Corners 16">
              <a:extLst>
                <a:ext uri="{FF2B5EF4-FFF2-40B4-BE49-F238E27FC236}">
                  <a16:creationId xmlns:a16="http://schemas.microsoft.com/office/drawing/2014/main" id="{832F8B08-3D52-1A80-3943-50CCB936AA78}"/>
                </a:ext>
              </a:extLst>
            </p:cNvPr>
            <p:cNvSpPr/>
            <p:nvPr/>
          </p:nvSpPr>
          <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38" name="Rectangle: Rounded Corners 4">
              <a:extLst>
                <a:ext uri="{FF2B5EF4-FFF2-40B4-BE49-F238E27FC236}">
                  <a16:creationId xmlns:a16="http://schemas.microsoft.com/office/drawing/2014/main" id="{ADA26111-F90C-358C-24FF-DC51244A9968}"/>
                </a:ext>
              </a:extLst>
            </p:cNvPr>
            <p:cNvSpPr txBox="1"/>
            <p:nvPr/>
          </p:nvSpPr>
          <p:spPr>
            <a:xfrm>
              <a:off x="-11504" y="564565"/>
              <a:ext cx="1390595" cy="814094"/>
            </a:xfrm>
            <a:prstGeom prst="rect">
              <a:avLst/>
            </a:prstGeom>
            <a:noFill/>
            <a:ln>
              <a:noFill/>
            </a:ln>
            <a:effectLst/>
          </p:spPr>
          <p:txBody>
            <a:bodyPr spcFirstLastPara="0" vert="horz" wrap="square" lIns="83820" tIns="83820" rIns="83820" bIns="83820"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r>
                <a:rPr kumimoji="1" lang="en-US" sz="2200" b="0" i="0" u="none" strike="noStrike" kern="0" cap="none" spc="0" normalizeH="0" baseline="0" noProof="0" dirty="0">
                  <a:ln>
                    <a:noFill/>
                  </a:ln>
                  <a:solidFill>
                    <a:srgbClr val="FFFFFF"/>
                  </a:solidFill>
                  <a:effectLst/>
                  <a:uLnTx/>
                  <a:uFillTx/>
                  <a:latin typeface="Work Sans" pitchFamily="2" charset="77"/>
                  <a:ea typeface="メイリオ"/>
                </a:rPr>
                <a:t>Knowledge Base</a:t>
              </a:r>
              <a:endParaRPr kumimoji="1" lang="en-IN" sz="2200" b="0" i="0" u="none" strike="noStrike" kern="0" cap="none" spc="0" normalizeH="0" baseline="0" noProof="0" dirty="0">
                <a:ln>
                  <a:noFill/>
                </a:ln>
                <a:solidFill>
                  <a:srgbClr val="FFFFFF"/>
                </a:solidFill>
                <a:effectLst/>
                <a:uLnTx/>
                <a:uFillTx/>
                <a:latin typeface="Work Sans" pitchFamily="2" charset="77"/>
                <a:ea typeface="メイリオ"/>
              </a:endParaRPr>
            </a:p>
          </p:txBody>
        </p:sp>
      </p:grpSp>
      <p:sp>
        <p:nvSpPr>
          <p:cNvPr id="39" name="Rectangle 38">
            <a:extLst>
              <a:ext uri="{FF2B5EF4-FFF2-40B4-BE49-F238E27FC236}">
                <a16:creationId xmlns:a16="http://schemas.microsoft.com/office/drawing/2014/main" id="{94F1DA92-D556-1F13-A392-9145EA031921}"/>
              </a:ext>
            </a:extLst>
          </p:cNvPr>
          <p:cNvSpPr/>
          <p:nvPr/>
        </p:nvSpPr>
        <p:spPr>
          <a:xfrm>
            <a:off x="4104272" y="1101136"/>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40" name="Rectangle 39">
            <a:extLst>
              <a:ext uri="{FF2B5EF4-FFF2-40B4-BE49-F238E27FC236}">
                <a16:creationId xmlns:a16="http://schemas.microsoft.com/office/drawing/2014/main" id="{AC2EB819-BA6E-745F-8DA8-4CD67E404A1C}"/>
              </a:ext>
            </a:extLst>
          </p:cNvPr>
          <p:cNvSpPr/>
          <p:nvPr/>
        </p:nvSpPr>
        <p:spPr>
          <a:xfrm>
            <a:off x="4104272" y="3707457"/>
            <a:ext cx="6025248" cy="2920332"/>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41" name="TextBox 40">
            <a:extLst>
              <a:ext uri="{FF2B5EF4-FFF2-40B4-BE49-F238E27FC236}">
                <a16:creationId xmlns:a16="http://schemas.microsoft.com/office/drawing/2014/main" id="{37C3127E-4F30-F564-B436-2EC42E7CA022}"/>
              </a:ext>
            </a:extLst>
          </p:cNvPr>
          <p:cNvSpPr txBox="1"/>
          <p:nvPr/>
        </p:nvSpPr>
        <p:spPr>
          <a:xfrm rot="16200000">
            <a:off x="4013270" y="4876648"/>
            <a:ext cx="93807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1" u="none" strike="noStrike" kern="1200" cap="none" spc="0" normalizeH="0" baseline="0" noProof="0">
                <a:ln>
                  <a:noFill/>
                </a:ln>
                <a:solidFill>
                  <a:srgbClr val="000000"/>
                </a:solidFill>
                <a:effectLst/>
                <a:uLnTx/>
                <a:uFillTx/>
                <a:latin typeface="Work Sans" pitchFamily="2" charset="77"/>
                <a:ea typeface="メイリオ"/>
              </a:rPr>
              <a:t>Similarity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1" u="none" strike="noStrike" kern="1200" cap="none" spc="0" normalizeH="0" baseline="0" noProof="0">
                <a:ln>
                  <a:noFill/>
                </a:ln>
                <a:solidFill>
                  <a:srgbClr val="000000"/>
                </a:solidFill>
                <a:effectLst/>
                <a:uLnTx/>
                <a:uFillTx/>
                <a:latin typeface="Work Sans" pitchFamily="2" charset="77"/>
                <a:ea typeface="メイリオ"/>
              </a:rPr>
              <a:t>Search</a:t>
            </a:r>
            <a:endParaRPr kumimoji="1" lang="en-IN" sz="1200" b="0" i="1" u="none" strike="noStrike" kern="1200" cap="none" spc="0" normalizeH="0" baseline="0" noProof="0">
              <a:ln>
                <a:noFill/>
              </a:ln>
              <a:solidFill>
                <a:srgbClr val="000000"/>
              </a:solidFill>
              <a:effectLst/>
              <a:uLnTx/>
              <a:uFillTx/>
              <a:latin typeface="Work Sans" pitchFamily="2" charset="77"/>
              <a:ea typeface="メイリオ"/>
            </a:endParaRPr>
          </a:p>
        </p:txBody>
      </p:sp>
      <p:sp>
        <p:nvSpPr>
          <p:cNvPr id="42" name="TextBox 41">
            <a:extLst>
              <a:ext uri="{FF2B5EF4-FFF2-40B4-BE49-F238E27FC236}">
                <a16:creationId xmlns:a16="http://schemas.microsoft.com/office/drawing/2014/main" id="{98A04458-777A-E9E3-896F-E9A7A517062B}"/>
              </a:ext>
            </a:extLst>
          </p:cNvPr>
          <p:cNvSpPr txBox="1"/>
          <p:nvPr/>
        </p:nvSpPr>
        <p:spPr>
          <a:xfrm rot="5400000">
            <a:off x="5546365" y="4995490"/>
            <a:ext cx="76655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1" u="none" strike="noStrike" kern="1200" cap="none" spc="0" normalizeH="0" baseline="0" noProof="0">
                <a:ln>
                  <a:noFill/>
                </a:ln>
                <a:solidFill>
                  <a:srgbClr val="000000"/>
                </a:solidFill>
                <a:effectLst/>
                <a:uLnTx/>
                <a:uFillTx/>
                <a:latin typeface="Work Sans" pitchFamily="2" charset="77"/>
                <a:ea typeface="メイリオ"/>
              </a:rPr>
              <a:t>Context</a:t>
            </a:r>
            <a:endParaRPr kumimoji="1" lang="en-IN" sz="1200" b="0" i="1" u="none" strike="noStrike" kern="1200" cap="none" spc="0" normalizeH="0" baseline="0" noProof="0">
              <a:ln>
                <a:noFill/>
              </a:ln>
              <a:solidFill>
                <a:srgbClr val="000000"/>
              </a:solidFill>
              <a:effectLst/>
              <a:uLnTx/>
              <a:uFillTx/>
              <a:latin typeface="Work Sans" pitchFamily="2" charset="77"/>
              <a:ea typeface="メイリオ"/>
            </a:endParaRPr>
          </a:p>
        </p:txBody>
      </p:sp>
      <p:sp>
        <p:nvSpPr>
          <p:cNvPr id="43" name="Rectangle 42">
            <a:extLst>
              <a:ext uri="{FF2B5EF4-FFF2-40B4-BE49-F238E27FC236}">
                <a16:creationId xmlns:a16="http://schemas.microsoft.com/office/drawing/2014/main" id="{0A65A806-249B-05DE-DECB-2252C35925F5}"/>
              </a:ext>
            </a:extLst>
          </p:cNvPr>
          <p:cNvSpPr/>
          <p:nvPr/>
        </p:nvSpPr>
        <p:spPr>
          <a:xfrm>
            <a:off x="4211029" y="3782827"/>
            <a:ext cx="1824011" cy="2763682"/>
          </a:xfrm>
          <a:prstGeom prst="rect">
            <a:avLst/>
          </a:prstGeom>
          <a:noFill/>
          <a:ln w="19050" cap="flat" cmpd="sng" algn="ctr">
            <a:solidFill>
              <a:srgbClr val="000000">
                <a:shade val="15000"/>
              </a:srgbClr>
            </a:solidFill>
            <a:prstDash val="dash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44" name="Speech Bubble: Rectangle with Corners Rounded 23">
            <a:extLst>
              <a:ext uri="{FF2B5EF4-FFF2-40B4-BE49-F238E27FC236}">
                <a16:creationId xmlns:a16="http://schemas.microsoft.com/office/drawing/2014/main" id="{29CD238F-852A-1555-16F9-0847C5453A4E}"/>
              </a:ext>
            </a:extLst>
          </p:cNvPr>
          <p:cNvSpPr/>
          <p:nvPr/>
        </p:nvSpPr>
        <p:spPr>
          <a:xfrm>
            <a:off x="2193526" y="4804123"/>
            <a:ext cx="1880634" cy="612648"/>
          </a:xfrm>
          <a:prstGeom prst="wedgeRoundRectCallout">
            <a:avLst>
              <a:gd name="adj1" fmla="val 52216"/>
              <a:gd name="adj2" fmla="val 84059"/>
              <a:gd name="adj3" fmla="val 16667"/>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a:ln>
                  <a:noFill/>
                </a:ln>
                <a:solidFill>
                  <a:srgbClr val="000000"/>
                </a:solidFill>
                <a:effectLst/>
                <a:uLnTx/>
                <a:uFillTx/>
                <a:latin typeface="Work Sans" pitchFamily="2" charset="77"/>
                <a:ea typeface="メイリオ"/>
              </a:rPr>
              <a:t>RETRIEVAL</a:t>
            </a:r>
            <a:endParaRPr kumimoji="1" lang="en-IN" sz="1400" b="1" i="0" u="none" strike="noStrike" kern="0" cap="none" spc="0" normalizeH="0" baseline="0" noProof="0">
              <a:ln>
                <a:noFill/>
              </a:ln>
              <a:solidFill>
                <a:srgbClr val="000000"/>
              </a:solidFill>
              <a:effectLst/>
              <a:uLnTx/>
              <a:uFillTx/>
              <a:latin typeface="Work Sans" pitchFamily="2" charset="77"/>
              <a:ea typeface="メイリオ"/>
            </a:endParaRPr>
          </a:p>
        </p:txBody>
      </p:sp>
      <p:sp>
        <p:nvSpPr>
          <p:cNvPr id="45" name="Speech Bubble: Rectangle with Corners Rounded 24">
            <a:extLst>
              <a:ext uri="{FF2B5EF4-FFF2-40B4-BE49-F238E27FC236}">
                <a16:creationId xmlns:a16="http://schemas.microsoft.com/office/drawing/2014/main" id="{65CE372D-897A-E7CE-DAC9-32AE9C178C71}"/>
              </a:ext>
            </a:extLst>
          </p:cNvPr>
          <p:cNvSpPr/>
          <p:nvPr/>
        </p:nvSpPr>
        <p:spPr>
          <a:xfrm>
            <a:off x="6782785" y="5129579"/>
            <a:ext cx="1880634" cy="612648"/>
          </a:xfrm>
          <a:prstGeom prst="wedgeRoundRectCallout">
            <a:avLst>
              <a:gd name="adj1" fmla="val -79063"/>
              <a:gd name="adj2" fmla="val -124896"/>
              <a:gd name="adj3" fmla="val 16667"/>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dirty="0">
                <a:ln>
                  <a:noFill/>
                </a:ln>
                <a:solidFill>
                  <a:srgbClr val="000000"/>
                </a:solidFill>
                <a:effectLst/>
                <a:uLnTx/>
                <a:uFillTx/>
                <a:latin typeface="Work Sans" pitchFamily="2" charset="77"/>
                <a:ea typeface="メイリオ"/>
              </a:rPr>
              <a:t>AUGMENTATION</a:t>
            </a:r>
            <a:endParaRPr kumimoji="1" lang="en-IN" sz="1400" b="1"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46" name="Speech Bubble: Rectangle with Corners Rounded 25">
            <a:extLst>
              <a:ext uri="{FF2B5EF4-FFF2-40B4-BE49-F238E27FC236}">
                <a16:creationId xmlns:a16="http://schemas.microsoft.com/office/drawing/2014/main" id="{B9C53E2D-B0C1-B674-5F63-EEF1F0FF2852}"/>
              </a:ext>
            </a:extLst>
          </p:cNvPr>
          <p:cNvSpPr/>
          <p:nvPr/>
        </p:nvSpPr>
        <p:spPr>
          <a:xfrm>
            <a:off x="10204564" y="3202848"/>
            <a:ext cx="1880634" cy="612648"/>
          </a:xfrm>
          <a:prstGeom prst="wedgeRoundRectCallout">
            <a:avLst>
              <a:gd name="adj1" fmla="val -136329"/>
              <a:gd name="adj2" fmla="val 77426"/>
              <a:gd name="adj3" fmla="val 16667"/>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dirty="0">
                <a:ln>
                  <a:noFill/>
                </a:ln>
                <a:solidFill>
                  <a:srgbClr val="000000"/>
                </a:solidFill>
                <a:effectLst/>
                <a:uLnTx/>
                <a:uFillTx/>
                <a:latin typeface="Work Sans" pitchFamily="2" charset="77"/>
                <a:ea typeface="メイリオ"/>
              </a:rPr>
              <a:t>GENERATION</a:t>
            </a:r>
            <a:endParaRPr kumimoji="1" lang="en-IN" sz="1400" b="1" i="0" u="none" strike="noStrike" kern="0" cap="none" spc="0" normalizeH="0" baseline="0" noProof="0" dirty="0">
              <a:ln>
                <a:noFill/>
              </a:ln>
              <a:solidFill>
                <a:srgbClr val="000000"/>
              </a:solidFill>
              <a:effectLst/>
              <a:uLnTx/>
              <a:uFillTx/>
              <a:latin typeface="Work Sans" pitchFamily="2" charset="77"/>
              <a:ea typeface="メイリオ"/>
            </a:endParaRPr>
          </a:p>
        </p:txBody>
      </p:sp>
      <p:pic>
        <p:nvPicPr>
          <p:cNvPr id="3" name="pasted-movie.png" descr="pasted-movie.png">
            <a:extLst>
              <a:ext uri="{FF2B5EF4-FFF2-40B4-BE49-F238E27FC236}">
                <a16:creationId xmlns:a16="http://schemas.microsoft.com/office/drawing/2014/main" id="{4A3FE055-1374-818F-73F9-5BBB0ECDA066}"/>
              </a:ext>
            </a:extLst>
          </p:cNvPr>
          <p:cNvPicPr>
            <a:picLocks noChangeAspect="1"/>
          </p:cNvPicPr>
          <p:nvPr/>
        </p:nvPicPr>
        <p:blipFill>
          <a:blip r:embed="rId13"/>
          <a:srcRect r="83605"/>
          <a:stretch>
            <a:fillRect/>
          </a:stretch>
        </p:blipFill>
        <p:spPr>
          <a:xfrm>
            <a:off x="11771332" y="122773"/>
            <a:ext cx="262547" cy="318005"/>
          </a:xfrm>
          <a:prstGeom prst="rect">
            <a:avLst/>
          </a:prstGeom>
          <a:ln w="3175">
            <a:miter lim="400000"/>
          </a:ln>
        </p:spPr>
      </p:pic>
      <p:sp>
        <p:nvSpPr>
          <p:cNvPr id="6" name="TextBox 5">
            <a:extLst>
              <a:ext uri="{FF2B5EF4-FFF2-40B4-BE49-F238E27FC236}">
                <a16:creationId xmlns:a16="http://schemas.microsoft.com/office/drawing/2014/main" id="{E633F9BC-78BE-1DAA-B294-B8278F4C4222}"/>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Introduction to RAG</a:t>
            </a:r>
            <a:endParaRPr lang="en-US" sz="2400" dirty="0">
              <a:latin typeface="Work Sans" pitchFamily="2" charset="77"/>
              <a:sym typeface="LabGrotesque-Black"/>
            </a:endParaRPr>
          </a:p>
        </p:txBody>
      </p:sp>
    </p:spTree>
    <p:extLst>
      <p:ext uri="{BB962C8B-B14F-4D97-AF65-F5344CB8AC3E}">
        <p14:creationId xmlns:p14="http://schemas.microsoft.com/office/powerpoint/2010/main" val="162767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AsOne/>
      </p:bldGraphic>
      <p:bldGraphic spid="28" grpId="0">
        <p:bldAsOne/>
      </p:bldGraphic>
      <p:bldP spid="29" grpId="0" animBg="1"/>
      <p:bldP spid="39" grpId="0" animBg="1"/>
      <p:bldP spid="40" grpId="0" animBg="1"/>
      <p:bldP spid="41" grpId="0"/>
      <p:bldP spid="42" grpId="0"/>
      <p:bldP spid="43" grpId="0" animBg="1"/>
      <p:bldP spid="44" grpId="0" animBg="1"/>
      <p:bldP spid="45" grpId="0" animBg="1"/>
      <p:bldP spid="4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E4F0-FCAC-7876-CE51-BAA36F25FF67}"/>
            </a:ext>
          </a:extLst>
        </p:cNvPr>
        <p:cNvGrpSpPr/>
        <p:nvPr/>
      </p:nvGrpSpPr>
      <p:grpSpPr>
        <a:xfrm>
          <a:off x="0" y="0"/>
          <a:ext cx="0" cy="0"/>
          <a:chOff x="0" y="0"/>
          <a:chExt cx="0" cy="0"/>
        </a:xfrm>
      </p:grpSpPr>
      <p:pic>
        <p:nvPicPr>
          <p:cNvPr id="7170" name="Picture 2">
            <a:extLst>
              <a:ext uri="{FF2B5EF4-FFF2-40B4-BE49-F238E27FC236}">
                <a16:creationId xmlns:a16="http://schemas.microsoft.com/office/drawing/2014/main" id="{C98C7CC5-5712-7F24-7601-B12B59190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524" y="1514555"/>
            <a:ext cx="5170598" cy="276371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608B503-91DB-914C-1842-DEAE323292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651"/>
          <a:stretch>
            <a:fillRect/>
          </a:stretch>
        </p:blipFill>
        <p:spPr bwMode="auto">
          <a:xfrm>
            <a:off x="3258173" y="5099469"/>
            <a:ext cx="1954693" cy="11652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853CA1F-FE9F-2EC2-2D27-0600F0DFD6BF}"/>
              </a:ext>
            </a:extLst>
          </p:cNvPr>
          <p:cNvSpPr txBox="1"/>
          <p:nvPr/>
        </p:nvSpPr>
        <p:spPr>
          <a:xfrm>
            <a:off x="2120770" y="2598197"/>
            <a:ext cx="1935145" cy="55399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Chunk and embed using an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1"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embedding model</a:t>
            </a:r>
          </a:p>
        </p:txBody>
      </p:sp>
      <p:sp>
        <p:nvSpPr>
          <p:cNvPr id="5" name="TextBox 4">
            <a:extLst>
              <a:ext uri="{FF2B5EF4-FFF2-40B4-BE49-F238E27FC236}">
                <a16:creationId xmlns:a16="http://schemas.microsoft.com/office/drawing/2014/main" id="{1F3F1E58-6A19-FEDB-1813-35BB3A754FE3}"/>
              </a:ext>
            </a:extLst>
          </p:cNvPr>
          <p:cNvSpPr txBox="1"/>
          <p:nvPr/>
        </p:nvSpPr>
        <p:spPr>
          <a:xfrm>
            <a:off x="570526" y="5543589"/>
            <a:ext cx="2624436" cy="4001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Embeddings of similar meaning words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are near to each other</a:t>
            </a:r>
            <a:r>
              <a:rPr kumimoji="0" lang="en-US" sz="1000" b="0" i="1" u="none" strike="noStrike" kern="1200" cap="none" spc="0" normalizeH="0" baseline="0" noProof="0" dirty="0">
                <a:ln>
                  <a:noFill/>
                </a:ln>
                <a:solidFill>
                  <a:prstClr val="black"/>
                </a:solidFill>
                <a:effectLst/>
                <a:uLnTx/>
                <a:uFillTx/>
                <a:latin typeface="Work Sans" pitchFamily="2" charset="77"/>
                <a:sym typeface="Wingdings" pitchFamily="2" charset="2"/>
              </a:rPr>
              <a:t></a:t>
            </a:r>
            <a:endParaRPr kumimoji="0" lang="en-US" sz="1000" b="0" i="1" u="none" strike="noStrike" kern="1200" cap="none" spc="0" normalizeH="0" baseline="0" noProof="0" dirty="0">
              <a:ln>
                <a:noFill/>
              </a:ln>
              <a:solidFill>
                <a:prstClr val="black"/>
              </a:solidFill>
              <a:effectLst/>
              <a:uLnTx/>
              <a:uFillTx/>
              <a:latin typeface="Work Sans" pitchFamily="2" charset="77"/>
            </a:endParaRPr>
          </a:p>
        </p:txBody>
      </p:sp>
      <p:pic>
        <p:nvPicPr>
          <p:cNvPr id="7174" name="Picture 6">
            <a:extLst>
              <a:ext uri="{FF2B5EF4-FFF2-40B4-BE49-F238E27FC236}">
                <a16:creationId xmlns:a16="http://schemas.microsoft.com/office/drawing/2014/main" id="{3F757A23-A200-581A-0880-B2657F95D8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2208" y="1888138"/>
            <a:ext cx="4700544" cy="16543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790883-8FBB-F6B2-95AD-C7DE1A873C2C}"/>
              </a:ext>
            </a:extLst>
          </p:cNvPr>
          <p:cNvSpPr txBox="1"/>
          <p:nvPr/>
        </p:nvSpPr>
        <p:spPr>
          <a:xfrm>
            <a:off x="7274138" y="3708439"/>
            <a:ext cx="4095993"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There are different methods by which similarity search is done</a:t>
            </a:r>
          </a:p>
        </p:txBody>
      </p:sp>
      <p:sp>
        <p:nvSpPr>
          <p:cNvPr id="7" name="Rectangle 6">
            <a:extLst>
              <a:ext uri="{FF2B5EF4-FFF2-40B4-BE49-F238E27FC236}">
                <a16:creationId xmlns:a16="http://schemas.microsoft.com/office/drawing/2014/main" id="{98B3575D-1BD8-9404-3CB8-489B72DE1258}"/>
              </a:ext>
            </a:extLst>
          </p:cNvPr>
          <p:cNvSpPr/>
          <p:nvPr/>
        </p:nvSpPr>
        <p:spPr>
          <a:xfrm>
            <a:off x="464189" y="1482656"/>
            <a:ext cx="6003517" cy="2945713"/>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8" name="Rectangle 7">
            <a:extLst>
              <a:ext uri="{FF2B5EF4-FFF2-40B4-BE49-F238E27FC236}">
                <a16:creationId xmlns:a16="http://schemas.microsoft.com/office/drawing/2014/main" id="{68D9CE0F-EEFB-FB4F-D19E-DA01A9943C7E}"/>
              </a:ext>
            </a:extLst>
          </p:cNvPr>
          <p:cNvSpPr/>
          <p:nvPr/>
        </p:nvSpPr>
        <p:spPr>
          <a:xfrm>
            <a:off x="6549400" y="1482656"/>
            <a:ext cx="5188547" cy="2945713"/>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pic>
        <p:nvPicPr>
          <p:cNvPr id="7176" name="Picture 8">
            <a:extLst>
              <a:ext uri="{FF2B5EF4-FFF2-40B4-BE49-F238E27FC236}">
                <a16:creationId xmlns:a16="http://schemas.microsoft.com/office/drawing/2014/main" id="{F6785CB3-2408-D901-68F0-11BD2906AD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4053" y="4934448"/>
            <a:ext cx="3531588" cy="12976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4BB8417-5983-961F-F7E6-4C5FFC53EAFD}"/>
              </a:ext>
            </a:extLst>
          </p:cNvPr>
          <p:cNvSpPr txBox="1"/>
          <p:nvPr/>
        </p:nvSpPr>
        <p:spPr>
          <a:xfrm>
            <a:off x="6215709" y="5770458"/>
            <a:ext cx="3005951" cy="4001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Contextualized embedding models are used,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instead of static embedding models</a:t>
            </a:r>
          </a:p>
        </p:txBody>
      </p:sp>
      <p:sp>
        <p:nvSpPr>
          <p:cNvPr id="10" name="Rectangle 9">
            <a:extLst>
              <a:ext uri="{FF2B5EF4-FFF2-40B4-BE49-F238E27FC236}">
                <a16:creationId xmlns:a16="http://schemas.microsoft.com/office/drawing/2014/main" id="{F407E639-0EDA-5FD5-DBEA-9171778D1A9B}"/>
              </a:ext>
            </a:extLst>
          </p:cNvPr>
          <p:cNvSpPr/>
          <p:nvPr/>
        </p:nvSpPr>
        <p:spPr>
          <a:xfrm>
            <a:off x="6277214" y="4984592"/>
            <a:ext cx="5460734" cy="1374196"/>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12" name="Rectangle 11">
            <a:extLst>
              <a:ext uri="{FF2B5EF4-FFF2-40B4-BE49-F238E27FC236}">
                <a16:creationId xmlns:a16="http://schemas.microsoft.com/office/drawing/2014/main" id="{5F6770D3-10D8-70E9-60D6-2DCB08B7185E}"/>
              </a:ext>
            </a:extLst>
          </p:cNvPr>
          <p:cNvSpPr/>
          <p:nvPr/>
        </p:nvSpPr>
        <p:spPr>
          <a:xfrm>
            <a:off x="454052" y="4995743"/>
            <a:ext cx="5702690" cy="1374196"/>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14" name="Rectangle 13">
            <a:extLst>
              <a:ext uri="{FF2B5EF4-FFF2-40B4-BE49-F238E27FC236}">
                <a16:creationId xmlns:a16="http://schemas.microsoft.com/office/drawing/2014/main" id="{AEBFD91B-F877-02AC-E698-8227BE9B22AA}"/>
              </a:ext>
            </a:extLst>
          </p:cNvPr>
          <p:cNvSpPr/>
          <p:nvPr/>
        </p:nvSpPr>
        <p:spPr>
          <a:xfrm rot="20071639">
            <a:off x="190750" y="1357783"/>
            <a:ext cx="986361" cy="463624"/>
          </a:xfrm>
          <a:prstGeom prst="rect">
            <a:avLst/>
          </a:prstGeom>
          <a:solidFill>
            <a:srgbClr val="4D14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Creating a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Vector DB</a:t>
            </a:r>
          </a:p>
        </p:txBody>
      </p:sp>
      <p:sp>
        <p:nvSpPr>
          <p:cNvPr id="15" name="Rectangle 14">
            <a:extLst>
              <a:ext uri="{FF2B5EF4-FFF2-40B4-BE49-F238E27FC236}">
                <a16:creationId xmlns:a16="http://schemas.microsoft.com/office/drawing/2014/main" id="{B224310E-D219-E3D5-E3F6-2F6AC6FA40BE}"/>
              </a:ext>
            </a:extLst>
          </p:cNvPr>
          <p:cNvSpPr/>
          <p:nvPr/>
        </p:nvSpPr>
        <p:spPr>
          <a:xfrm rot="2103916">
            <a:off x="11153882" y="1306206"/>
            <a:ext cx="986361" cy="463624"/>
          </a:xfrm>
          <a:prstGeom prst="rect">
            <a:avLst/>
          </a:prstGeom>
          <a:solidFill>
            <a:srgbClr val="4D14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At inference</a:t>
            </a:r>
          </a:p>
        </p:txBody>
      </p:sp>
      <p:sp>
        <p:nvSpPr>
          <p:cNvPr id="16" name="Rectangle 15">
            <a:extLst>
              <a:ext uri="{FF2B5EF4-FFF2-40B4-BE49-F238E27FC236}">
                <a16:creationId xmlns:a16="http://schemas.microsoft.com/office/drawing/2014/main" id="{40983F46-34B3-4EC2-C404-99654464A7F0}"/>
              </a:ext>
            </a:extLst>
          </p:cNvPr>
          <p:cNvSpPr/>
          <p:nvPr/>
        </p:nvSpPr>
        <p:spPr>
          <a:xfrm rot="20071639">
            <a:off x="338225" y="4805290"/>
            <a:ext cx="986361" cy="608563"/>
          </a:xfrm>
          <a:prstGeom prst="rect">
            <a:avLst/>
          </a:prstGeom>
          <a:solidFill>
            <a:srgbClr val="4D14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Why embedding works?</a:t>
            </a:r>
          </a:p>
        </p:txBody>
      </p:sp>
      <p:sp>
        <p:nvSpPr>
          <p:cNvPr id="17" name="Rectangle 16">
            <a:extLst>
              <a:ext uri="{FF2B5EF4-FFF2-40B4-BE49-F238E27FC236}">
                <a16:creationId xmlns:a16="http://schemas.microsoft.com/office/drawing/2014/main" id="{63AA8072-D424-C643-C53B-DA50325AF4B0}"/>
              </a:ext>
            </a:extLst>
          </p:cNvPr>
          <p:cNvSpPr/>
          <p:nvPr/>
        </p:nvSpPr>
        <p:spPr>
          <a:xfrm rot="2103916">
            <a:off x="11153882" y="4838590"/>
            <a:ext cx="986361" cy="463624"/>
          </a:xfrm>
          <a:prstGeom prst="rect">
            <a:avLst/>
          </a:prstGeom>
          <a:solidFill>
            <a:srgbClr val="4D14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Important Note</a:t>
            </a:r>
          </a:p>
        </p:txBody>
      </p:sp>
      <p:sp>
        <p:nvSpPr>
          <p:cNvPr id="18" name="TextBox 17">
            <a:extLst>
              <a:ext uri="{FF2B5EF4-FFF2-40B4-BE49-F238E27FC236}">
                <a16:creationId xmlns:a16="http://schemas.microsoft.com/office/drawing/2014/main" id="{6E8A46EA-675C-1532-5536-F75BE67E4243}"/>
              </a:ext>
            </a:extLst>
          </p:cNvPr>
          <p:cNvSpPr txBox="1"/>
          <p:nvPr/>
        </p:nvSpPr>
        <p:spPr>
          <a:xfrm>
            <a:off x="3306205" y="3724904"/>
            <a:ext cx="2965876" cy="4001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A </a:t>
            </a:r>
            <a:r>
              <a:rPr kumimoji="0" lang="en-US" sz="1000" b="1" i="1" u="none" strike="noStrike" kern="1200" cap="none" spc="0" normalizeH="0" baseline="0" noProof="0" dirty="0">
                <a:ln>
                  <a:noFill/>
                </a:ln>
                <a:solidFill>
                  <a:prstClr val="black"/>
                </a:solidFill>
                <a:effectLst/>
                <a:uLnTx/>
                <a:uFillTx/>
                <a:latin typeface="Work Sans" pitchFamily="2" charset="77"/>
              </a:rPr>
              <a:t>vector database </a:t>
            </a:r>
            <a:r>
              <a:rPr kumimoji="0" lang="en-US" sz="1000" b="0" i="1" u="none" strike="noStrike" kern="1200" cap="none" spc="0" normalizeH="0" baseline="0" noProof="0" dirty="0">
                <a:ln>
                  <a:noFill/>
                </a:ln>
                <a:solidFill>
                  <a:prstClr val="black"/>
                </a:solidFill>
                <a:effectLst/>
                <a:uLnTx/>
                <a:uFillTx/>
                <a:latin typeface="Work Sans" pitchFamily="2" charset="77"/>
              </a:rPr>
              <a:t>stores unstructured 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in the form of vector embeddings</a:t>
            </a:r>
          </a:p>
        </p:txBody>
      </p:sp>
      <p:sp>
        <p:nvSpPr>
          <p:cNvPr id="3" name="TextBox 2">
            <a:extLst>
              <a:ext uri="{FF2B5EF4-FFF2-40B4-BE49-F238E27FC236}">
                <a16:creationId xmlns:a16="http://schemas.microsoft.com/office/drawing/2014/main" id="{A43B2EFC-6E3B-9B0D-F4FA-435F54592F4B}"/>
              </a:ext>
            </a:extLst>
          </p:cNvPr>
          <p:cNvSpPr txBox="1"/>
          <p:nvPr/>
        </p:nvSpPr>
        <p:spPr>
          <a:xfrm>
            <a:off x="10500323" y="6522758"/>
            <a:ext cx="912429"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rPr>
              <a:t>Images </a:t>
            </a: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hlinkClick r:id="rId7"/>
              </a:rPr>
              <a:t>source</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endParaRPr>
          </a:p>
        </p:txBody>
      </p:sp>
      <p:pic>
        <p:nvPicPr>
          <p:cNvPr id="11" name="pasted-movie.png" descr="pasted-movie.png">
            <a:extLst>
              <a:ext uri="{FF2B5EF4-FFF2-40B4-BE49-F238E27FC236}">
                <a16:creationId xmlns:a16="http://schemas.microsoft.com/office/drawing/2014/main" id="{23976516-9599-2E74-0297-83CA2DBDCD24}"/>
              </a:ext>
            </a:extLst>
          </p:cNvPr>
          <p:cNvPicPr>
            <a:picLocks noChangeAspect="1"/>
          </p:cNvPicPr>
          <p:nvPr/>
        </p:nvPicPr>
        <p:blipFill>
          <a:blip r:embed="rId8"/>
          <a:srcRect r="83605"/>
          <a:stretch>
            <a:fillRect/>
          </a:stretch>
        </p:blipFill>
        <p:spPr>
          <a:xfrm>
            <a:off x="11771332" y="122773"/>
            <a:ext cx="262547" cy="318005"/>
          </a:xfrm>
          <a:prstGeom prst="rect">
            <a:avLst/>
          </a:prstGeom>
          <a:ln w="3175">
            <a:miter lim="400000"/>
          </a:ln>
        </p:spPr>
      </p:pic>
      <p:sp>
        <p:nvSpPr>
          <p:cNvPr id="20" name="TextBox 19">
            <a:extLst>
              <a:ext uri="{FF2B5EF4-FFF2-40B4-BE49-F238E27FC236}">
                <a16:creationId xmlns:a16="http://schemas.microsoft.com/office/drawing/2014/main" id="{C74AEC87-282A-E552-E7E5-7BF46D8E65D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Backbone of RAG: Vector Databases</a:t>
            </a:r>
            <a:endParaRPr lang="en-US" sz="2400" dirty="0">
              <a:latin typeface="Work Sans" pitchFamily="2" charset="77"/>
              <a:sym typeface="LabGrotesque-Black"/>
            </a:endParaRPr>
          </a:p>
        </p:txBody>
      </p:sp>
    </p:spTree>
    <p:extLst>
      <p:ext uri="{BB962C8B-B14F-4D97-AF65-F5344CB8AC3E}">
        <p14:creationId xmlns:p14="http://schemas.microsoft.com/office/powerpoint/2010/main" val="133413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animBg="1"/>
      <p:bldP spid="9" grpId="0"/>
      <p:bldP spid="10" grpId="0" animBg="1"/>
      <p:bldP spid="12" grpId="0" animBg="1"/>
      <p:bldP spid="14" grpId="0" animBg="1"/>
      <p:bldP spid="15" grpId="0" animBg="1"/>
      <p:bldP spid="16" grpId="0" animBg="1"/>
      <p:bldP spid="17" grpId="0" animBg="1"/>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B58DA872-1A05-E16A-BA14-C860D8F42749}"/>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91BB7A3F-79F1-71C3-B418-9B2ECE4363F5}"/>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LCMs vs RAG</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1474772E-936D-123F-C06B-ADC725816350}"/>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4235550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2E4AE-AC79-4DCB-6686-775469B561E1}"/>
            </a:ext>
          </a:extLst>
        </p:cNvPr>
        <p:cNvGrpSpPr/>
        <p:nvPr/>
      </p:nvGrpSpPr>
      <p:grpSpPr>
        <a:xfrm>
          <a:off x="0" y="0"/>
          <a:ext cx="0" cy="0"/>
          <a:chOff x="0" y="0"/>
          <a:chExt cx="0" cy="0"/>
        </a:xfrm>
      </p:grpSpPr>
      <p:pic>
        <p:nvPicPr>
          <p:cNvPr id="4" name="Picture 2" descr="Context size comparison between different models">
            <a:extLst>
              <a:ext uri="{FF2B5EF4-FFF2-40B4-BE49-F238E27FC236}">
                <a16:creationId xmlns:a16="http://schemas.microsoft.com/office/drawing/2014/main" id="{AC641650-F68F-6D5C-4E7C-9396A92A1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40" y="1438038"/>
            <a:ext cx="9160030" cy="484002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666E1A9-BFCF-0FFB-EF75-551DD75C13C5}"/>
              </a:ext>
            </a:extLst>
          </p:cNvPr>
          <p:cNvSpPr txBox="1"/>
          <p:nvPr/>
        </p:nvSpPr>
        <p:spPr>
          <a:xfrm>
            <a:off x="10603589" y="5870261"/>
            <a:ext cx="52610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hlinkClick r:id="rId4"/>
              </a:rPr>
              <a:t>Source</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6" name="Rectangular Callout 5">
            <a:extLst>
              <a:ext uri="{FF2B5EF4-FFF2-40B4-BE49-F238E27FC236}">
                <a16:creationId xmlns:a16="http://schemas.microsoft.com/office/drawing/2014/main" id="{022F3F14-21E7-1538-5DAC-18F8C3003D1F}"/>
              </a:ext>
            </a:extLst>
          </p:cNvPr>
          <p:cNvSpPr/>
          <p:nvPr/>
        </p:nvSpPr>
        <p:spPr>
          <a:xfrm>
            <a:off x="9682190" y="3858051"/>
            <a:ext cx="1471363" cy="429653"/>
          </a:xfrm>
          <a:prstGeom prst="wedgeRectCallout">
            <a:avLst>
              <a:gd name="adj1" fmla="val -70362"/>
              <a:gd name="adj2" fmla="val 56778"/>
            </a:avLst>
          </a:prstGeom>
          <a:solidFill>
            <a:schemeClr val="accent1">
              <a:lumMod val="25000"/>
              <a:lumOff val="7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Work Sans" pitchFamily="2" charset="77"/>
                <a:ea typeface="メイリオ"/>
              </a:rPr>
              <a:t>Large Context Model</a:t>
            </a:r>
          </a:p>
        </p:txBody>
      </p:sp>
      <p:pic>
        <p:nvPicPr>
          <p:cNvPr id="3" name="pasted-movie.png" descr="pasted-movie.png">
            <a:extLst>
              <a:ext uri="{FF2B5EF4-FFF2-40B4-BE49-F238E27FC236}">
                <a16:creationId xmlns:a16="http://schemas.microsoft.com/office/drawing/2014/main" id="{37E468E7-5087-C117-6848-3FC09EBAC620}"/>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AA843F9E-39D5-B0C2-FBB5-AC4156BD80A0}"/>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Increased Context Length – RAG still relevant?</a:t>
            </a:r>
            <a:endParaRPr lang="en-US" sz="2400" dirty="0">
              <a:latin typeface="Work Sans" pitchFamily="2" charset="77"/>
              <a:sym typeface="LabGrotesque-Black"/>
            </a:endParaRPr>
          </a:p>
        </p:txBody>
      </p:sp>
    </p:spTree>
    <p:extLst>
      <p:ext uri="{BB962C8B-B14F-4D97-AF65-F5344CB8AC3E}">
        <p14:creationId xmlns:p14="http://schemas.microsoft.com/office/powerpoint/2010/main" val="3951528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0A9A5-49E4-BD85-26DC-9A2B34094E8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B8870FE-CC03-0F46-1149-875FE1F898ED}"/>
              </a:ext>
            </a:extLst>
          </p:cNvPr>
          <p:cNvSpPr txBox="1"/>
          <p:nvPr/>
        </p:nvSpPr>
        <p:spPr>
          <a:xfrm>
            <a:off x="304802" y="1271750"/>
            <a:ext cx="11430882" cy="4678204"/>
          </a:xfrm>
          <a:prstGeom prst="rect">
            <a:avLst/>
          </a:prstGeom>
          <a:noFill/>
        </p:spPr>
        <p:txBody>
          <a:bodyPr wrap="square" rtlCol="0">
            <a:spAutoFit/>
          </a:bodyPr>
          <a:lstStyle/>
          <a:p>
            <a:pPr marL="285750" lvl="0" indent="-285750" defTabSz="914400">
              <a:spcBef>
                <a:spcPts val="1800"/>
              </a:spcBef>
              <a:buFont typeface="Arial" panose="020B0604020202020204" pitchFamily="34" charset="0"/>
              <a:buChar char="•"/>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Cost:</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Large Context Models (L</a:t>
            </a:r>
            <a:r>
              <a:rPr lang="en-IN" sz="1600" dirty="0">
                <a:solidFill>
                  <a:srgbClr val="00B050"/>
                </a:solidFill>
                <a:latin typeface="Work Sans" pitchFamily="2" charset="77"/>
                <a:ea typeface="メイリオ"/>
              </a:rPr>
              <a:t>RAG wins</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CMs) like Gemini 1.5 are expensive per token, making RAG models more cost-effective for most use cases.</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a:t>
            </a: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Latency:</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LCMs take longer to process longer contexts. RAG models can achieve lower latency with smaller contexts. </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RAG wins!</a:t>
            </a:r>
            <a:endParaRPr kumimoji="0" lang="en-IN" sz="1600" b="0" i="0" u="none" strike="noStrike" kern="1200" cap="none" spc="0" normalizeH="0" baseline="0" noProof="0" dirty="0">
              <a:ln>
                <a:noFill/>
              </a:ln>
              <a:solidFill>
                <a:srgbClr val="1F1F1F"/>
              </a:solidFill>
              <a:effectLst/>
              <a:highlight>
                <a:srgbClr val="00FF00"/>
              </a:highlight>
              <a:uLnTx/>
              <a:uFillTx/>
              <a:latin typeface="Work Sans" pitchFamily="2" charset="77"/>
              <a:ea typeface="メイリオ"/>
            </a:endParaRP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Context Learning:</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LCMs excel at complex reasoning and learning from long contexts, demonstrated by reasoning about Apollo 11 transcripts and learning new skills. </a:t>
            </a:r>
            <a:r>
              <a:rPr kumimoji="0" lang="en-IN" sz="1600" b="0" i="0" u="none" strike="noStrike" kern="1200" cap="none" spc="0" normalizeH="0" baseline="0" noProof="0" dirty="0">
                <a:ln>
                  <a:noFill/>
                </a:ln>
                <a:solidFill>
                  <a:srgbClr val="FF0000"/>
                </a:solidFill>
                <a:effectLst/>
                <a:uLnTx/>
                <a:uFillTx/>
                <a:latin typeface="Work Sans" pitchFamily="2" charset="77"/>
                <a:ea typeface="メイリオ"/>
              </a:rPr>
              <a:t>LCMs win!</a:t>
            </a: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Long Context Recall:</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LCMs may struggle with recalling information in the middle of long contexts. RAG models can curate relevant content before feeding it to the LLM. </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RAG wins!</a:t>
            </a:r>
            <a:endParaRPr kumimoji="0" lang="en-IN" sz="1600" b="0" i="0" u="none" strike="noStrike" kern="1200" cap="none" spc="0" normalizeH="0" baseline="0" noProof="0" dirty="0">
              <a:ln>
                <a:noFill/>
              </a:ln>
              <a:solidFill>
                <a:srgbClr val="1F1F1F"/>
              </a:solidFill>
              <a:effectLst/>
              <a:highlight>
                <a:srgbClr val="00FF00"/>
              </a:highlight>
              <a:uLnTx/>
              <a:uFillTx/>
              <a:latin typeface="Work Sans" pitchFamily="2" charset="77"/>
              <a:ea typeface="メイリオ"/>
            </a:endParaRP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Flexibility &amp; Customization:</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RAG models offer more control over data sources and retrieval strategies, making them more customizable. LCMs are a faster solution but less flexible. </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RAG wins!</a:t>
            </a: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Security &amp; Data Privacy:</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RAG models provide more control over data privacy, especially for self-hosted deployments. LCMs rely on an external provider's security measures. </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RAG wins!</a:t>
            </a:r>
            <a:endParaRPr kumimoji="0" lang="en-IN" sz="1600" b="1" i="1" u="none" strike="noStrike" kern="1200" cap="none" spc="0" normalizeH="0" baseline="0" noProof="0" dirty="0">
              <a:ln>
                <a:noFill/>
              </a:ln>
              <a:solidFill>
                <a:srgbClr val="1F1F1F"/>
              </a:solidFill>
              <a:effectLst/>
              <a:uLnTx/>
              <a:uFillTx/>
              <a:latin typeface="Work Sans" pitchFamily="2" charset="77"/>
              <a:ea typeface="メイリオ"/>
            </a:endParaRPr>
          </a:p>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IN" sz="1600" b="1" i="1" u="none" strike="noStrike" kern="1200" cap="none" spc="0" normalizeH="0" baseline="0" noProof="0" dirty="0">
                <a:ln>
                  <a:noFill/>
                </a:ln>
                <a:solidFill>
                  <a:srgbClr val="1F1F1F"/>
                </a:solidFill>
                <a:effectLst/>
                <a:uLnTx/>
                <a:uFillTx/>
                <a:latin typeface="Work Sans" pitchFamily="2" charset="77"/>
                <a:ea typeface="メイリオ"/>
              </a:rPr>
              <a:t>Conclusion: RAG is here to stay!</a:t>
            </a:r>
          </a:p>
        </p:txBody>
      </p:sp>
      <p:sp>
        <p:nvSpPr>
          <p:cNvPr id="7" name="TextBox 6">
            <a:extLst>
              <a:ext uri="{FF2B5EF4-FFF2-40B4-BE49-F238E27FC236}">
                <a16:creationId xmlns:a16="http://schemas.microsoft.com/office/drawing/2014/main" id="{6249160E-20C8-AE6E-9864-6CEAA7116292}"/>
              </a:ext>
            </a:extLst>
          </p:cNvPr>
          <p:cNvSpPr txBox="1"/>
          <p:nvPr/>
        </p:nvSpPr>
        <p:spPr>
          <a:xfrm>
            <a:off x="10316510" y="6196613"/>
            <a:ext cx="52610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hlinkClick r:id="rId3"/>
              </a:rPr>
              <a:t>Source</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endParaRPr>
          </a:p>
        </p:txBody>
      </p:sp>
      <p:pic>
        <p:nvPicPr>
          <p:cNvPr id="4" name="pasted-movie.png" descr="pasted-movie.png">
            <a:extLst>
              <a:ext uri="{FF2B5EF4-FFF2-40B4-BE49-F238E27FC236}">
                <a16:creationId xmlns:a16="http://schemas.microsoft.com/office/drawing/2014/main" id="{6BE5CCB0-B753-4CAA-7F84-D44579E70835}"/>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8" name="TextBox 7">
            <a:extLst>
              <a:ext uri="{FF2B5EF4-FFF2-40B4-BE49-F238E27FC236}">
                <a16:creationId xmlns:a16="http://schemas.microsoft.com/office/drawing/2014/main" id="{F7B3F608-112C-DB36-D527-D2DB605F259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Increased Context Length – RAG still relevant?</a:t>
            </a:r>
            <a:endParaRPr lang="en-US" sz="2400" dirty="0">
              <a:latin typeface="Work Sans" pitchFamily="2" charset="77"/>
              <a:sym typeface="LabGrotesque-Black"/>
            </a:endParaRPr>
          </a:p>
        </p:txBody>
      </p:sp>
    </p:spTree>
    <p:extLst>
      <p:ext uri="{BB962C8B-B14F-4D97-AF65-F5344CB8AC3E}">
        <p14:creationId xmlns:p14="http://schemas.microsoft.com/office/powerpoint/2010/main" val="257150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B0086999-8039-CB43-F94E-706AC4F96AC5}"/>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3D25D869-6D98-422D-E3F4-FC073CA36093}"/>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Improving RAG Systems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C47D612D-E674-E0D2-AD3D-82BB347D24E8}"/>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1994996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fer to caption">
            <a:extLst>
              <a:ext uri="{FF2B5EF4-FFF2-40B4-BE49-F238E27FC236}">
                <a16:creationId xmlns:a16="http://schemas.microsoft.com/office/drawing/2014/main" id="{0429797E-9D4D-7989-79E9-67D0A7F8E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073" y="1439850"/>
            <a:ext cx="11083636" cy="40712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ular Callout 2">
            <a:extLst>
              <a:ext uri="{FF2B5EF4-FFF2-40B4-BE49-F238E27FC236}">
                <a16:creationId xmlns:a16="http://schemas.microsoft.com/office/drawing/2014/main" id="{417003CF-A9C1-EB9E-29C2-A75332B419E4}"/>
              </a:ext>
            </a:extLst>
          </p:cNvPr>
          <p:cNvSpPr/>
          <p:nvPr/>
        </p:nvSpPr>
        <p:spPr>
          <a:xfrm>
            <a:off x="4767157" y="1080798"/>
            <a:ext cx="2057847" cy="418447"/>
          </a:xfrm>
          <a:prstGeom prst="wedgeRectCallout">
            <a:avLst>
              <a:gd name="adj1" fmla="val 818"/>
              <a:gd name="adj2" fmla="val 72888"/>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Question is related to content, but there’s no information to answer</a:t>
            </a:r>
          </a:p>
        </p:txBody>
      </p:sp>
      <p:sp>
        <p:nvSpPr>
          <p:cNvPr id="4" name="Rectangular Callout 3">
            <a:extLst>
              <a:ext uri="{FF2B5EF4-FFF2-40B4-BE49-F238E27FC236}">
                <a16:creationId xmlns:a16="http://schemas.microsoft.com/office/drawing/2014/main" id="{A50C874A-493E-1E9B-CA81-B93BAB267C97}"/>
              </a:ext>
            </a:extLst>
          </p:cNvPr>
          <p:cNvSpPr/>
          <p:nvPr/>
        </p:nvSpPr>
        <p:spPr>
          <a:xfrm>
            <a:off x="4090001" y="5476538"/>
            <a:ext cx="2057847" cy="418447"/>
          </a:xfrm>
          <a:prstGeom prst="wedgeRectCallout">
            <a:avLst>
              <a:gd name="adj1" fmla="val 9980"/>
              <a:gd name="adj2" fmla="val -75797"/>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Answer is available in document, but did not rank within the top K</a:t>
            </a:r>
          </a:p>
        </p:txBody>
      </p:sp>
      <p:sp>
        <p:nvSpPr>
          <p:cNvPr id="5" name="Rectangular Callout 4">
            <a:extLst>
              <a:ext uri="{FF2B5EF4-FFF2-40B4-BE49-F238E27FC236}">
                <a16:creationId xmlns:a16="http://schemas.microsoft.com/office/drawing/2014/main" id="{6F54C702-6EA1-6BAE-0150-912D6ADD3DF3}"/>
              </a:ext>
            </a:extLst>
          </p:cNvPr>
          <p:cNvSpPr/>
          <p:nvPr/>
        </p:nvSpPr>
        <p:spPr>
          <a:xfrm>
            <a:off x="6296714" y="5496652"/>
            <a:ext cx="1870770" cy="530042"/>
          </a:xfrm>
          <a:prstGeom prst="wedgeRectCallout">
            <a:avLst>
              <a:gd name="adj1" fmla="val 26929"/>
              <a:gd name="adj2" fmla="val -75797"/>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Relevant documents with answer were retrieved, but didn’t make it to context</a:t>
            </a:r>
          </a:p>
        </p:txBody>
      </p:sp>
      <p:sp>
        <p:nvSpPr>
          <p:cNvPr id="7" name="Rectangular Callout 6">
            <a:extLst>
              <a:ext uri="{FF2B5EF4-FFF2-40B4-BE49-F238E27FC236}">
                <a16:creationId xmlns:a16="http://schemas.microsoft.com/office/drawing/2014/main" id="{02E8D1C1-4CC8-4B57-1C55-3268F9769473}"/>
              </a:ext>
            </a:extLst>
          </p:cNvPr>
          <p:cNvSpPr/>
          <p:nvPr/>
        </p:nvSpPr>
        <p:spPr>
          <a:xfrm>
            <a:off x="11115242" y="4216178"/>
            <a:ext cx="1054763" cy="530042"/>
          </a:xfrm>
          <a:prstGeom prst="wedgeRectCallout">
            <a:avLst>
              <a:gd name="adj1" fmla="val -63151"/>
              <a:gd name="adj2" fmla="val 14907"/>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LLM didn’t extract answer from context</a:t>
            </a:r>
          </a:p>
        </p:txBody>
      </p:sp>
      <p:sp>
        <p:nvSpPr>
          <p:cNvPr id="8" name="Rectangular Callout 7">
            <a:extLst>
              <a:ext uri="{FF2B5EF4-FFF2-40B4-BE49-F238E27FC236}">
                <a16:creationId xmlns:a16="http://schemas.microsoft.com/office/drawing/2014/main" id="{AC2137B4-E707-94DE-2427-B927C1119672}"/>
              </a:ext>
            </a:extLst>
          </p:cNvPr>
          <p:cNvSpPr/>
          <p:nvPr/>
        </p:nvSpPr>
        <p:spPr>
          <a:xfrm>
            <a:off x="8212654" y="5501086"/>
            <a:ext cx="1054763" cy="530042"/>
          </a:xfrm>
          <a:prstGeom prst="wedgeRectCallout">
            <a:avLst>
              <a:gd name="adj1" fmla="val -2377"/>
              <a:gd name="adj2" fmla="val -61569"/>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LLM ignored instruction regarding format</a:t>
            </a:r>
          </a:p>
        </p:txBody>
      </p:sp>
      <p:sp>
        <p:nvSpPr>
          <p:cNvPr id="9" name="Rectangular Callout 8">
            <a:extLst>
              <a:ext uri="{FF2B5EF4-FFF2-40B4-BE49-F238E27FC236}">
                <a16:creationId xmlns:a16="http://schemas.microsoft.com/office/drawing/2014/main" id="{6C78612B-BF21-BF82-28B8-66073655C9D5}"/>
              </a:ext>
            </a:extLst>
          </p:cNvPr>
          <p:cNvSpPr/>
          <p:nvPr/>
        </p:nvSpPr>
        <p:spPr>
          <a:xfrm>
            <a:off x="10991711" y="2305178"/>
            <a:ext cx="1160239" cy="530042"/>
          </a:xfrm>
          <a:prstGeom prst="wedgeRectCallout">
            <a:avLst>
              <a:gd name="adj1" fmla="val -24720"/>
              <a:gd name="adj2" fmla="val 73597"/>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Answer returned is too specific, or too vague</a:t>
            </a:r>
          </a:p>
        </p:txBody>
      </p:sp>
      <p:sp>
        <p:nvSpPr>
          <p:cNvPr id="10" name="Rectangular Callout 9">
            <a:extLst>
              <a:ext uri="{FF2B5EF4-FFF2-40B4-BE49-F238E27FC236}">
                <a16:creationId xmlns:a16="http://schemas.microsoft.com/office/drawing/2014/main" id="{46FF59B2-7E77-9D63-0585-082BB1C34EA4}"/>
              </a:ext>
            </a:extLst>
          </p:cNvPr>
          <p:cNvSpPr/>
          <p:nvPr/>
        </p:nvSpPr>
        <p:spPr>
          <a:xfrm>
            <a:off x="10017847" y="5517421"/>
            <a:ext cx="1698706" cy="530042"/>
          </a:xfrm>
          <a:prstGeom prst="wedgeRectCallout">
            <a:avLst>
              <a:gd name="adj1" fmla="val -34347"/>
              <a:gd name="adj2" fmla="val -70462"/>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LLM returns incomplete answers, though information is in context</a:t>
            </a:r>
          </a:p>
        </p:txBody>
      </p:sp>
      <p:sp>
        <p:nvSpPr>
          <p:cNvPr id="11" name="TextBox 10">
            <a:extLst>
              <a:ext uri="{FF2B5EF4-FFF2-40B4-BE49-F238E27FC236}">
                <a16:creationId xmlns:a16="http://schemas.microsoft.com/office/drawing/2014/main" id="{D1BA5E03-B65F-BEC6-96D3-14B271A2DC7C}"/>
              </a:ext>
            </a:extLst>
          </p:cNvPr>
          <p:cNvSpPr txBox="1"/>
          <p:nvPr/>
        </p:nvSpPr>
        <p:spPr>
          <a:xfrm>
            <a:off x="484537" y="6452315"/>
            <a:ext cx="3669594" cy="215444"/>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Poppins" pitchFamily="2" charset="77"/>
              </a:rPr>
              <a:t>Source: Seven Failure Points When Engineering a RAG System (</a:t>
            </a: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Poppins" pitchFamily="2" charset="77"/>
                <a:hlinkClick r:id="rId4"/>
              </a:rPr>
              <a:t>arXiv</a:t>
            </a: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Poppins" pitchFamily="2" charset="77"/>
              </a:rPr>
              <a:t>)</a:t>
            </a:r>
          </a:p>
        </p:txBody>
      </p:sp>
      <p:sp>
        <p:nvSpPr>
          <p:cNvPr id="12" name="Rectangle 11">
            <a:extLst>
              <a:ext uri="{FF2B5EF4-FFF2-40B4-BE49-F238E27FC236}">
                <a16:creationId xmlns:a16="http://schemas.microsoft.com/office/drawing/2014/main" id="{1318B5B3-B074-F492-A60D-4890D2B030EA}"/>
              </a:ext>
            </a:extLst>
          </p:cNvPr>
          <p:cNvSpPr/>
          <p:nvPr/>
        </p:nvSpPr>
        <p:spPr>
          <a:xfrm>
            <a:off x="7051248" y="1442920"/>
            <a:ext cx="3846137" cy="1401727"/>
          </a:xfrm>
          <a:prstGeom prst="rect">
            <a:avLst/>
          </a:prstGeom>
          <a:noFill/>
          <a:ln w="63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6" name="TextBox 5">
            <a:extLst>
              <a:ext uri="{FF2B5EF4-FFF2-40B4-BE49-F238E27FC236}">
                <a16:creationId xmlns:a16="http://schemas.microsoft.com/office/drawing/2014/main" id="{F7DAFF78-49C3-09CE-4CF9-F7A364B953B8}"/>
              </a:ext>
            </a:extLst>
          </p:cNvPr>
          <p:cNvSpPr txBox="1"/>
          <p:nvPr/>
        </p:nvSpPr>
        <p:spPr>
          <a:xfrm>
            <a:off x="4356467" y="1166910"/>
            <a:ext cx="450764"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1</a:t>
            </a:r>
          </a:p>
        </p:txBody>
      </p:sp>
      <p:sp>
        <p:nvSpPr>
          <p:cNvPr id="13" name="TextBox 12">
            <a:extLst>
              <a:ext uri="{FF2B5EF4-FFF2-40B4-BE49-F238E27FC236}">
                <a16:creationId xmlns:a16="http://schemas.microsoft.com/office/drawing/2014/main" id="{210AB36D-5622-317E-BF9D-3B0AF5F4167D}"/>
              </a:ext>
            </a:extLst>
          </p:cNvPr>
          <p:cNvSpPr txBox="1"/>
          <p:nvPr/>
        </p:nvSpPr>
        <p:spPr>
          <a:xfrm>
            <a:off x="3692145" y="5572552"/>
            <a:ext cx="461986"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2</a:t>
            </a:r>
          </a:p>
        </p:txBody>
      </p:sp>
      <p:sp>
        <p:nvSpPr>
          <p:cNvPr id="14" name="TextBox 13">
            <a:extLst>
              <a:ext uri="{FF2B5EF4-FFF2-40B4-BE49-F238E27FC236}">
                <a16:creationId xmlns:a16="http://schemas.microsoft.com/office/drawing/2014/main" id="{7BE137C3-259C-DCE6-6462-1E77230F27F4}"/>
              </a:ext>
            </a:extLst>
          </p:cNvPr>
          <p:cNvSpPr txBox="1"/>
          <p:nvPr/>
        </p:nvSpPr>
        <p:spPr>
          <a:xfrm>
            <a:off x="6421812" y="5247466"/>
            <a:ext cx="460382"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3</a:t>
            </a:r>
          </a:p>
        </p:txBody>
      </p:sp>
      <p:sp>
        <p:nvSpPr>
          <p:cNvPr id="15" name="TextBox 14">
            <a:extLst>
              <a:ext uri="{FF2B5EF4-FFF2-40B4-BE49-F238E27FC236}">
                <a16:creationId xmlns:a16="http://schemas.microsoft.com/office/drawing/2014/main" id="{453F29FB-1DBB-4A66-C6EA-ED4A5839B43D}"/>
              </a:ext>
            </a:extLst>
          </p:cNvPr>
          <p:cNvSpPr txBox="1"/>
          <p:nvPr/>
        </p:nvSpPr>
        <p:spPr>
          <a:xfrm>
            <a:off x="11417241" y="3956597"/>
            <a:ext cx="4683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4</a:t>
            </a:r>
          </a:p>
        </p:txBody>
      </p:sp>
      <p:sp>
        <p:nvSpPr>
          <p:cNvPr id="16" name="TextBox 15">
            <a:extLst>
              <a:ext uri="{FF2B5EF4-FFF2-40B4-BE49-F238E27FC236}">
                <a16:creationId xmlns:a16="http://schemas.microsoft.com/office/drawing/2014/main" id="{E5FCFC6B-4158-BCAF-A8A3-F58FF6BA9C02}"/>
              </a:ext>
            </a:extLst>
          </p:cNvPr>
          <p:cNvSpPr txBox="1"/>
          <p:nvPr/>
        </p:nvSpPr>
        <p:spPr>
          <a:xfrm>
            <a:off x="9220264" y="5370576"/>
            <a:ext cx="460382"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5</a:t>
            </a:r>
          </a:p>
        </p:txBody>
      </p:sp>
      <p:sp>
        <p:nvSpPr>
          <p:cNvPr id="17" name="TextBox 16">
            <a:extLst>
              <a:ext uri="{FF2B5EF4-FFF2-40B4-BE49-F238E27FC236}">
                <a16:creationId xmlns:a16="http://schemas.microsoft.com/office/drawing/2014/main" id="{9CFCD81C-3558-8494-1C77-C11D1E12BB7B}"/>
              </a:ext>
            </a:extLst>
          </p:cNvPr>
          <p:cNvSpPr txBox="1"/>
          <p:nvPr/>
        </p:nvSpPr>
        <p:spPr>
          <a:xfrm>
            <a:off x="11447724" y="2015922"/>
            <a:ext cx="46358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6</a:t>
            </a:r>
          </a:p>
        </p:txBody>
      </p:sp>
      <p:sp>
        <p:nvSpPr>
          <p:cNvPr id="18" name="TextBox 17">
            <a:extLst>
              <a:ext uri="{FF2B5EF4-FFF2-40B4-BE49-F238E27FC236}">
                <a16:creationId xmlns:a16="http://schemas.microsoft.com/office/drawing/2014/main" id="{7E7BB32F-F021-7D1C-5EA1-F3B3F70AB6A0}"/>
              </a:ext>
            </a:extLst>
          </p:cNvPr>
          <p:cNvSpPr txBox="1"/>
          <p:nvPr/>
        </p:nvSpPr>
        <p:spPr>
          <a:xfrm>
            <a:off x="11346448" y="5271200"/>
            <a:ext cx="46358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7</a:t>
            </a:r>
          </a:p>
        </p:txBody>
      </p:sp>
      <p:sp>
        <p:nvSpPr>
          <p:cNvPr id="21" name="TextBox 20">
            <a:extLst>
              <a:ext uri="{FF2B5EF4-FFF2-40B4-BE49-F238E27FC236}">
                <a16:creationId xmlns:a16="http://schemas.microsoft.com/office/drawing/2014/main" id="{5B6E586C-2FD3-30E0-0134-52E3F67218E1}"/>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Key Failure Points of a RAG System</a:t>
            </a:r>
            <a:endParaRPr lang="en-US" sz="2400" dirty="0">
              <a:latin typeface="Work Sans" pitchFamily="2" charset="77"/>
              <a:sym typeface="LabGrotesque-Black"/>
            </a:endParaRPr>
          </a:p>
        </p:txBody>
      </p:sp>
      <p:pic>
        <p:nvPicPr>
          <p:cNvPr id="22" name="pasted-movie.png" descr="pasted-movie.png">
            <a:extLst>
              <a:ext uri="{FF2B5EF4-FFF2-40B4-BE49-F238E27FC236}">
                <a16:creationId xmlns:a16="http://schemas.microsoft.com/office/drawing/2014/main" id="{9CC52A84-03F9-51D1-E2EE-9E43553BA70E}"/>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87344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8" grpId="0" animBg="1"/>
      <p:bldP spid="9" grpId="0" animBg="1"/>
      <p:bldP spid="10" grpId="0" animBg="1"/>
      <p:bldP spid="11" grpId="0"/>
      <p:bldP spid="12" grpId="0" animBg="1"/>
      <p:bldP spid="6" grpId="0"/>
      <p:bldP spid="13" grpId="0"/>
      <p:bldP spid="14" grpId="0"/>
      <p:bldP spid="15" grpId="0"/>
      <p:bldP spid="16"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D1060-2DD0-387D-E46D-4E58FB9E4E55}"/>
            </a:ext>
          </a:extLst>
        </p:cNvPr>
        <p:cNvGrpSpPr/>
        <p:nvPr/>
      </p:nvGrpSpPr>
      <p:grpSpPr>
        <a:xfrm>
          <a:off x="0" y="0"/>
          <a:ext cx="0" cy="0"/>
          <a:chOff x="0" y="0"/>
          <a:chExt cx="0" cy="0"/>
        </a:xfrm>
      </p:grpSpPr>
      <p:pic>
        <p:nvPicPr>
          <p:cNvPr id="19" name="Picture 2" descr="rag_detail_v2">
            <a:extLst>
              <a:ext uri="{FF2B5EF4-FFF2-40B4-BE49-F238E27FC236}">
                <a16:creationId xmlns:a16="http://schemas.microsoft.com/office/drawing/2014/main" id="{B42AE274-3D12-3CC0-63B9-6D7DF8DB4B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 t="1" b="1"/>
          <a:stretch/>
        </p:blipFill>
        <p:spPr bwMode="auto">
          <a:xfrm>
            <a:off x="749624" y="1059090"/>
            <a:ext cx="7210706" cy="545589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1404100-47DA-FB90-7196-DE0191F9D471}"/>
              </a:ext>
            </a:extLst>
          </p:cNvPr>
          <p:cNvSpPr txBox="1"/>
          <p:nvPr/>
        </p:nvSpPr>
        <p:spPr>
          <a:xfrm>
            <a:off x="8869356" y="6435705"/>
            <a:ext cx="3033249" cy="248664"/>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20000"/>
              </a:spcBef>
              <a:spcAft>
                <a:spcPts val="600"/>
              </a:spcAft>
              <a:buClr>
                <a:srgbClr val="903163"/>
              </a:buClr>
              <a:buSzPct val="92000"/>
              <a:buFontTx/>
              <a:buNone/>
              <a:tabLst/>
              <a:defRPr/>
            </a:pPr>
            <a:r>
              <a:rPr kumimoji="0" lang="en-US" sz="900" b="0" i="1" u="none" strike="noStrike" kern="1200" cap="none" spc="0" normalizeH="0" baseline="0" noProof="0" dirty="0">
                <a:ln>
                  <a:noFill/>
                </a:ln>
                <a:solidFill>
                  <a:prstClr val="black"/>
                </a:solidFill>
                <a:effectLst/>
                <a:uLnTx/>
                <a:uFillTx/>
                <a:latin typeface="Work Sans" pitchFamily="2" charset="77"/>
              </a:rPr>
              <a:t>Sourced from LangChain AI’s GitHub Repo </a:t>
            </a:r>
            <a:r>
              <a:rPr kumimoji="0" lang="en-US" sz="900" b="0" i="1" u="none" strike="noStrike" kern="1200" cap="none" spc="0" normalizeH="0" baseline="0" noProof="0" dirty="0">
                <a:ln>
                  <a:noFill/>
                </a:ln>
                <a:solidFill>
                  <a:prstClr val="black"/>
                </a:solidFill>
                <a:effectLst/>
                <a:uLnTx/>
                <a:uFillTx/>
                <a:latin typeface="Work Sans" pitchFamily="2" charset="77"/>
                <a:hlinkClick r:id="rId4">
                  <a:extLst>
                    <a:ext uri="{A12FA001-AC4F-418D-AE19-62706E023703}">
                      <ahyp:hlinkClr xmlns:ahyp="http://schemas.microsoft.com/office/drawing/2018/hyperlinkcolor" val="tx"/>
                    </a:ext>
                  </a:extLst>
                </a:hlinkClick>
              </a:rPr>
              <a:t>here</a:t>
            </a:r>
            <a:endParaRPr kumimoji="0" lang="en-US" sz="900" b="0" i="1" u="none" strike="noStrike" kern="1200" cap="none" spc="0" normalizeH="0" baseline="0" noProof="0" dirty="0">
              <a:ln>
                <a:noFill/>
              </a:ln>
              <a:solidFill>
                <a:prstClr val="black"/>
              </a:solidFill>
              <a:effectLst/>
              <a:uLnTx/>
              <a:uFillTx/>
              <a:latin typeface="Work Sans" pitchFamily="2" charset="77"/>
            </a:endParaRPr>
          </a:p>
        </p:txBody>
      </p:sp>
      <p:sp>
        <p:nvSpPr>
          <p:cNvPr id="25" name="TextBox 24">
            <a:extLst>
              <a:ext uri="{FF2B5EF4-FFF2-40B4-BE49-F238E27FC236}">
                <a16:creationId xmlns:a16="http://schemas.microsoft.com/office/drawing/2014/main" id="{122000EF-EE0C-DA37-A165-47C93DA18271}"/>
              </a:ext>
            </a:extLst>
          </p:cNvPr>
          <p:cNvSpPr txBox="1"/>
          <p:nvPr/>
        </p:nvSpPr>
        <p:spPr>
          <a:xfrm>
            <a:off x="8534776" y="3140704"/>
            <a:ext cx="2464581"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Assuming prompts and choice of LLM are optimized for,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we’re optimizing for RAG!</a:t>
            </a:r>
          </a:p>
        </p:txBody>
      </p:sp>
      <p:sp>
        <p:nvSpPr>
          <p:cNvPr id="4" name="TextBox 3">
            <a:extLst>
              <a:ext uri="{FF2B5EF4-FFF2-40B4-BE49-F238E27FC236}">
                <a16:creationId xmlns:a16="http://schemas.microsoft.com/office/drawing/2014/main" id="{2253575B-F9F4-62CF-0E7A-2036483D7DA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Methods to Improve RAG</a:t>
            </a:r>
            <a:endParaRPr lang="en-US" sz="2400" dirty="0">
              <a:latin typeface="Work Sans" pitchFamily="2" charset="77"/>
              <a:sym typeface="LabGrotesque-Black"/>
            </a:endParaRPr>
          </a:p>
        </p:txBody>
      </p:sp>
      <p:pic>
        <p:nvPicPr>
          <p:cNvPr id="5" name="pasted-movie.png" descr="pasted-movie.png">
            <a:extLst>
              <a:ext uri="{FF2B5EF4-FFF2-40B4-BE49-F238E27FC236}">
                <a16:creationId xmlns:a16="http://schemas.microsoft.com/office/drawing/2014/main" id="{E9F914DE-7FA8-6421-1294-0DE4EEDD4912}"/>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414861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EF7FAAD9-023F-4145-3CC0-1102F0F81E3C}"/>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D41D3990-5CE3-D6DB-A789-096D6E5CB902}"/>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Multimodal RAG</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CD3AD03F-0A5A-1A4D-BA95-8F8F412FE87D}"/>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577866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5B3D9-1490-6478-00B9-ECCB2A629A83}"/>
            </a:ext>
          </a:extLst>
        </p:cNvPr>
        <p:cNvGrpSpPr/>
        <p:nvPr/>
      </p:nvGrpSpPr>
      <p:grpSpPr>
        <a:xfrm>
          <a:off x="0" y="0"/>
          <a:ext cx="0" cy="0"/>
          <a:chOff x="0" y="0"/>
          <a:chExt cx="0" cy="0"/>
        </a:xfrm>
      </p:grpSpPr>
      <p:sp>
        <p:nvSpPr>
          <p:cNvPr id="208" name="Rectangle 207">
            <a:extLst>
              <a:ext uri="{FF2B5EF4-FFF2-40B4-BE49-F238E27FC236}">
                <a16:creationId xmlns:a16="http://schemas.microsoft.com/office/drawing/2014/main" id="{E8DB4897-55D7-4BDD-0CC5-E9C8FFD033A3}"/>
              </a:ext>
            </a:extLst>
          </p:cNvPr>
          <p:cNvSpPr/>
          <p:nvPr/>
        </p:nvSpPr>
        <p:spPr>
          <a:xfrm>
            <a:off x="142295" y="3766999"/>
            <a:ext cx="11769462" cy="346765"/>
          </a:xfrm>
          <a:prstGeom prst="rect">
            <a:avLst/>
          </a:prstGeom>
          <a:solidFill>
            <a:srgbClr val="00B0F0"/>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Work Sans" pitchFamily="2" charset="77"/>
            </a:endParaRPr>
          </a:p>
        </p:txBody>
      </p:sp>
      <p:pic>
        <p:nvPicPr>
          <p:cNvPr id="206" name="pasted-movie.png" descr="pasted-movie.png">
            <a:extLst>
              <a:ext uri="{FF2B5EF4-FFF2-40B4-BE49-F238E27FC236}">
                <a16:creationId xmlns:a16="http://schemas.microsoft.com/office/drawing/2014/main" id="{76FFA8D2-C12C-B815-7B9E-655D478FF94D}"/>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DBCF5BC8-7FBE-90E7-3A1C-6D62659EAB74}"/>
              </a:ext>
            </a:extLst>
          </p:cNvPr>
          <p:cNvSpPr txBox="1"/>
          <p:nvPr/>
        </p:nvSpPr>
        <p:spPr>
          <a:xfrm>
            <a:off x="304802" y="297963"/>
            <a:ext cx="11729077" cy="707886"/>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000" b="1" i="0" u="none" strike="noStrike" kern="1200" cap="none" spc="0" normalizeH="0" baseline="0" noProof="0" dirty="0">
                <a:ln>
                  <a:noFill/>
                </a:ln>
                <a:effectLst/>
                <a:uLnTx/>
                <a:uFillTx/>
                <a:latin typeface="Work Sans" pitchFamily="2" charset="77"/>
                <a:sym typeface="LabGrotesque-Black"/>
              </a:rPr>
              <a:t>This crash course on Agentic AI </a:t>
            </a:r>
            <a:r>
              <a:rPr kumimoji="0" lang="en-US" sz="2000" b="0" i="0" u="none" strike="noStrike" kern="1200" cap="none" spc="0" normalizeH="0" baseline="0" noProof="0" dirty="0">
                <a:ln>
                  <a:noFill/>
                </a:ln>
                <a:effectLst/>
                <a:uLnTx/>
                <a:uFillTx/>
                <a:latin typeface="Work Sans" pitchFamily="2" charset="77"/>
                <a:sym typeface="LabGrotesque-Black"/>
              </a:rPr>
              <a:t>starts from</a:t>
            </a:r>
            <a:r>
              <a:rPr kumimoji="0" lang="en-US" sz="2000" b="0" i="0" u="none" strike="noStrike" kern="1200" cap="none" spc="0" normalizeH="0" noProof="0" dirty="0">
                <a:ln>
                  <a:noFill/>
                </a:ln>
                <a:effectLst/>
                <a:uLnTx/>
                <a:uFillTx/>
                <a:latin typeface="Work Sans" pitchFamily="2" charset="77"/>
                <a:sym typeface="LabGrotesque-Black"/>
              </a:rPr>
              <a:t> scratch</a:t>
            </a:r>
            <a:r>
              <a:rPr kumimoji="0" lang="en-US" sz="2000" b="0" i="0" u="none" strike="noStrike" kern="1200" cap="none" spc="0" normalizeH="0" baseline="0" noProof="0" dirty="0">
                <a:ln>
                  <a:noFill/>
                </a:ln>
                <a:effectLst/>
                <a:uLnTx/>
                <a:uFillTx/>
                <a:latin typeface="Work Sans" pitchFamily="2" charset="77"/>
                <a:sym typeface="LabGrotesque-Black"/>
              </a:rPr>
              <a:t> with </a:t>
            </a:r>
            <a:r>
              <a:rPr lang="en-US" sz="2000" dirty="0">
                <a:latin typeface="Work Sans" pitchFamily="2" charset="77"/>
                <a:sym typeface="LabGrotesque-Black"/>
              </a:rPr>
              <a:t>pre-agentic GenAI</a:t>
            </a:r>
            <a:r>
              <a:rPr kumimoji="0" lang="en-US" sz="2000" b="0" i="0" u="none" strike="noStrike" kern="1200" cap="none" spc="0" normalizeH="0" baseline="0" noProof="0" dirty="0">
                <a:ln>
                  <a:noFill/>
                </a:ln>
                <a:effectLst/>
                <a:uLnTx/>
                <a:uFillTx/>
                <a:latin typeface="Work Sans" pitchFamily="2" charset="77"/>
                <a:sym typeface="LabGrotesque-Black"/>
              </a:rPr>
              <a:t>, then </a:t>
            </a:r>
            <a:r>
              <a:rPr lang="en-US" sz="2000" dirty="0">
                <a:latin typeface="Work Sans" pitchFamily="2" charset="77"/>
                <a:sym typeface="LabGrotesque-Black"/>
              </a:rPr>
              <a:t>dives deep into Agentic AI and MCP </a:t>
            </a:r>
            <a:r>
              <a:rPr kumimoji="0" lang="en-US" sz="2000" b="0" i="0" u="none" strike="noStrike" kern="1200" cap="none" spc="0" normalizeH="0" baseline="0" noProof="0" dirty="0">
                <a:ln>
                  <a:noFill/>
                </a:ln>
                <a:effectLst/>
                <a:uLnTx/>
                <a:uFillTx/>
                <a:latin typeface="Work Sans" pitchFamily="2" charset="77"/>
                <a:sym typeface="LabGrotesque-Black"/>
              </a:rPr>
              <a:t>development &amp; deployment with </a:t>
            </a:r>
            <a:r>
              <a:rPr lang="en-US" sz="2000" dirty="0" err="1">
                <a:latin typeface="Work Sans" pitchFamily="2" charset="77"/>
                <a:sym typeface="LabGrotesque-Black"/>
              </a:rPr>
              <a:t>TrueFoundry</a:t>
            </a:r>
            <a:r>
              <a:rPr lang="en-US" sz="2000" dirty="0">
                <a:latin typeface="Work Sans" pitchFamily="2" charset="77"/>
                <a:sym typeface="LabGrotesque-Black"/>
              </a:rPr>
              <a:t> AI Gateway</a:t>
            </a:r>
            <a:r>
              <a:rPr kumimoji="0" lang="en-US" sz="2000" b="0" i="0" u="none" strike="noStrike" kern="1200" cap="none" spc="0" normalizeH="0" baseline="0" noProof="0" dirty="0">
                <a:ln>
                  <a:noFill/>
                </a:ln>
                <a:effectLst/>
                <a:uLnTx/>
                <a:uFillTx/>
                <a:latin typeface="Work Sans" pitchFamily="2" charset="77"/>
                <a:sym typeface="LabGrotesque-Black"/>
              </a:rPr>
              <a:t>.</a:t>
            </a:r>
            <a:endParaRPr lang="en-US" sz="2000" dirty="0">
              <a:latin typeface="Work Sans" pitchFamily="2" charset="77"/>
              <a:sym typeface="LabGrotesque-Black"/>
            </a:endParaRPr>
          </a:p>
        </p:txBody>
      </p:sp>
      <p:sp>
        <p:nvSpPr>
          <p:cNvPr id="6" name="TextBox 5">
            <a:extLst>
              <a:ext uri="{FF2B5EF4-FFF2-40B4-BE49-F238E27FC236}">
                <a16:creationId xmlns:a16="http://schemas.microsoft.com/office/drawing/2014/main" id="{BBC0A6D1-164E-564B-664A-0C993A3C79F1}"/>
              </a:ext>
            </a:extLst>
          </p:cNvPr>
          <p:cNvSpPr txBox="1"/>
          <p:nvPr/>
        </p:nvSpPr>
        <p:spPr>
          <a:xfrm>
            <a:off x="2968150" y="5093901"/>
            <a:ext cx="2073003" cy="246221"/>
          </a:xfrm>
          <a:prstGeom prst="rect">
            <a:avLst/>
          </a:prstGeom>
          <a:noFill/>
        </p:spPr>
        <p:txBody>
          <a:bodyPr wrap="none" rtlCol="0">
            <a:spAutoFit/>
          </a:bodyPr>
          <a:lstStyle/>
          <a:p>
            <a:r>
              <a:rPr lang="en-US" sz="1000" b="1" dirty="0">
                <a:latin typeface="Work Sans" pitchFamily="2" charset="77"/>
              </a:rPr>
              <a:t>LLM Orchestrator Framework</a:t>
            </a:r>
          </a:p>
        </p:txBody>
      </p:sp>
      <p:sp>
        <p:nvSpPr>
          <p:cNvPr id="9" name="TextBox 8">
            <a:extLst>
              <a:ext uri="{FF2B5EF4-FFF2-40B4-BE49-F238E27FC236}">
                <a16:creationId xmlns:a16="http://schemas.microsoft.com/office/drawing/2014/main" id="{3AC86063-0EB5-63A5-FCEB-F6D82F75F75C}"/>
              </a:ext>
            </a:extLst>
          </p:cNvPr>
          <p:cNvSpPr txBox="1"/>
          <p:nvPr/>
        </p:nvSpPr>
        <p:spPr>
          <a:xfrm>
            <a:off x="8915347" y="5923016"/>
            <a:ext cx="1781257" cy="246221"/>
          </a:xfrm>
          <a:prstGeom prst="rect">
            <a:avLst/>
          </a:prstGeom>
          <a:noFill/>
        </p:spPr>
        <p:txBody>
          <a:bodyPr wrap="none" rtlCol="0">
            <a:spAutoFit/>
          </a:bodyPr>
          <a:lstStyle/>
          <a:p>
            <a:r>
              <a:rPr lang="en-US" sz="1000" b="1" dirty="0">
                <a:latin typeface="Work Sans" pitchFamily="2" charset="77"/>
              </a:rPr>
              <a:t>API for Accessing Models</a:t>
            </a:r>
          </a:p>
        </p:txBody>
      </p:sp>
      <p:sp>
        <p:nvSpPr>
          <p:cNvPr id="10" name="TextBox 9">
            <a:extLst>
              <a:ext uri="{FF2B5EF4-FFF2-40B4-BE49-F238E27FC236}">
                <a16:creationId xmlns:a16="http://schemas.microsoft.com/office/drawing/2014/main" id="{4C8B4803-3C92-34D1-6F00-5305C3AFDA45}"/>
              </a:ext>
            </a:extLst>
          </p:cNvPr>
          <p:cNvSpPr txBox="1"/>
          <p:nvPr/>
        </p:nvSpPr>
        <p:spPr>
          <a:xfrm>
            <a:off x="28549" y="4657314"/>
            <a:ext cx="2578256" cy="1446550"/>
          </a:xfrm>
          <a:prstGeom prst="rect">
            <a:avLst/>
          </a:prstGeom>
          <a:noFill/>
        </p:spPr>
        <p:txBody>
          <a:bodyPr wrap="square" rtlCol="0">
            <a:spAutoFit/>
          </a:bodyPr>
          <a:lstStyle/>
          <a:p>
            <a:pPr algn="ctr"/>
            <a:r>
              <a:rPr lang="en-US" b="1" dirty="0">
                <a:latin typeface="Work Sans" pitchFamily="2" charset="77"/>
              </a:rPr>
              <a:t>Technologies Used </a:t>
            </a:r>
            <a:r>
              <a:rPr lang="en-US" sz="1400" i="1" dirty="0">
                <a:latin typeface="Work Sans" pitchFamily="2" charset="77"/>
              </a:rPr>
              <a:t>(feel free to experiment)</a:t>
            </a:r>
          </a:p>
          <a:p>
            <a:pPr algn="ctr"/>
            <a:endParaRPr lang="en-US" sz="1400" i="1" dirty="0">
              <a:latin typeface="Work Sans" pitchFamily="2" charset="77"/>
            </a:endParaRPr>
          </a:p>
          <a:p>
            <a:pPr algn="ctr"/>
            <a:r>
              <a:rPr lang="en-US" sz="1400" i="1" dirty="0">
                <a:latin typeface="Work Sans" pitchFamily="2" charset="77"/>
              </a:rPr>
              <a:t>+</a:t>
            </a:r>
          </a:p>
          <a:p>
            <a:pPr algn="ctr"/>
            <a:endParaRPr lang="en-US" sz="1400" b="1" dirty="0">
              <a:latin typeface="Work Sans" pitchFamily="2" charset="77"/>
            </a:endParaRPr>
          </a:p>
          <a:p>
            <a:pPr algn="ctr"/>
            <a:r>
              <a:rPr lang="en-US" sz="1400" b="1" dirty="0" err="1">
                <a:latin typeface="Work Sans" pitchFamily="2" charset="77"/>
              </a:rPr>
              <a:t>TrueFoundry</a:t>
            </a:r>
            <a:r>
              <a:rPr lang="en-US" sz="1400" b="1" dirty="0">
                <a:latin typeface="Work Sans" pitchFamily="2" charset="77"/>
              </a:rPr>
              <a:t> Platform</a:t>
            </a:r>
            <a:endParaRPr lang="en-US" sz="1400" i="1" dirty="0">
              <a:latin typeface="Work Sans" pitchFamily="2" charset="77"/>
            </a:endParaRPr>
          </a:p>
        </p:txBody>
      </p:sp>
      <p:sp>
        <p:nvSpPr>
          <p:cNvPr id="14" name="Rectangle 13">
            <a:extLst>
              <a:ext uri="{FF2B5EF4-FFF2-40B4-BE49-F238E27FC236}">
                <a16:creationId xmlns:a16="http://schemas.microsoft.com/office/drawing/2014/main" id="{7EF65977-59AE-E6B5-E317-EE1DF4B409E5}"/>
              </a:ext>
            </a:extLst>
          </p:cNvPr>
          <p:cNvSpPr/>
          <p:nvPr/>
        </p:nvSpPr>
        <p:spPr>
          <a:xfrm>
            <a:off x="129938" y="4234610"/>
            <a:ext cx="11769462" cy="2302824"/>
          </a:xfrm>
          <a:prstGeom prst="rect">
            <a:avLst/>
          </a:prstGeom>
          <a:noFill/>
          <a:ln w="63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Work Sans" pitchFamily="2" charset="77"/>
            </a:endParaRPr>
          </a:p>
        </p:txBody>
      </p:sp>
      <p:pic>
        <p:nvPicPr>
          <p:cNvPr id="15" name="Picture 2" descr="How to Use LangChain, a Framework for Structured Responses from ChatGPT |  by Prabhavith Reddy | Medium">
            <a:extLst>
              <a:ext uri="{FF2B5EF4-FFF2-40B4-BE49-F238E27FC236}">
                <a16:creationId xmlns:a16="http://schemas.microsoft.com/office/drawing/2014/main" id="{F676F6A7-8EB1-5299-19A5-7133E5C99B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2461" y="4474089"/>
            <a:ext cx="1174195" cy="6758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hroma DB- Introduction. Chroma DB is an open-source vector… | by  Nidhiworah | Medium">
            <a:extLst>
              <a:ext uri="{FF2B5EF4-FFF2-40B4-BE49-F238E27FC236}">
                <a16:creationId xmlns:a16="http://schemas.microsoft.com/office/drawing/2014/main" id="{46505E7B-2AA3-4633-0C3C-34B9890154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9871" y="4874460"/>
            <a:ext cx="1192941" cy="83683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FBB289C-8183-1C2B-B8E5-7B54EC7F9AA1}"/>
              </a:ext>
            </a:extLst>
          </p:cNvPr>
          <p:cNvSpPr txBox="1"/>
          <p:nvPr/>
        </p:nvSpPr>
        <p:spPr>
          <a:xfrm>
            <a:off x="10467003" y="5427750"/>
            <a:ext cx="1234633" cy="246221"/>
          </a:xfrm>
          <a:prstGeom prst="rect">
            <a:avLst/>
          </a:prstGeom>
          <a:noFill/>
        </p:spPr>
        <p:txBody>
          <a:bodyPr wrap="none" rtlCol="0">
            <a:spAutoFit/>
          </a:bodyPr>
          <a:lstStyle/>
          <a:p>
            <a:r>
              <a:rPr lang="en-US" sz="1000" b="1" dirty="0">
                <a:latin typeface="Work Sans" pitchFamily="2" charset="77"/>
              </a:rPr>
              <a:t>Vector Database</a:t>
            </a:r>
          </a:p>
        </p:txBody>
      </p:sp>
      <p:pic>
        <p:nvPicPr>
          <p:cNvPr id="35" name="Picture 8" descr="Tavily Documentation | Tavily AI">
            <a:extLst>
              <a:ext uri="{FF2B5EF4-FFF2-40B4-BE49-F238E27FC236}">
                <a16:creationId xmlns:a16="http://schemas.microsoft.com/office/drawing/2014/main" id="{09F29954-3665-E5B0-6FD3-50678E5840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9081" y="4588391"/>
            <a:ext cx="1183634" cy="390393"/>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72631BE9-F8EF-8966-900E-A841897C2F34}"/>
              </a:ext>
            </a:extLst>
          </p:cNvPr>
          <p:cNvSpPr txBox="1"/>
          <p:nvPr/>
        </p:nvSpPr>
        <p:spPr>
          <a:xfrm>
            <a:off x="8644157" y="4992536"/>
            <a:ext cx="1136850" cy="246221"/>
          </a:xfrm>
          <a:prstGeom prst="rect">
            <a:avLst/>
          </a:prstGeom>
          <a:noFill/>
        </p:spPr>
        <p:txBody>
          <a:bodyPr wrap="none" rtlCol="0">
            <a:spAutoFit/>
          </a:bodyPr>
          <a:lstStyle/>
          <a:p>
            <a:r>
              <a:rPr lang="en-US" sz="1000" b="1" dirty="0">
                <a:latin typeface="Work Sans" pitchFamily="2" charset="77"/>
              </a:rPr>
              <a:t>Agentic Search</a:t>
            </a:r>
          </a:p>
        </p:txBody>
      </p:sp>
      <p:pic>
        <p:nvPicPr>
          <p:cNvPr id="41" name="Picture 40">
            <a:extLst>
              <a:ext uri="{FF2B5EF4-FFF2-40B4-BE49-F238E27FC236}">
                <a16:creationId xmlns:a16="http://schemas.microsoft.com/office/drawing/2014/main" id="{4003F1AA-605B-CB81-AF73-8DCE60A21A64}"/>
              </a:ext>
            </a:extLst>
          </p:cNvPr>
          <p:cNvPicPr>
            <a:picLocks noChangeAspect="1"/>
          </p:cNvPicPr>
          <p:nvPr/>
        </p:nvPicPr>
        <p:blipFill>
          <a:blip r:embed="rId7"/>
          <a:stretch>
            <a:fillRect/>
          </a:stretch>
        </p:blipFill>
        <p:spPr>
          <a:xfrm>
            <a:off x="5866076" y="5637924"/>
            <a:ext cx="1397934" cy="486781"/>
          </a:xfrm>
          <a:prstGeom prst="rect">
            <a:avLst/>
          </a:prstGeom>
        </p:spPr>
      </p:pic>
      <p:sp>
        <p:nvSpPr>
          <p:cNvPr id="42" name="TextBox 41">
            <a:extLst>
              <a:ext uri="{FF2B5EF4-FFF2-40B4-BE49-F238E27FC236}">
                <a16:creationId xmlns:a16="http://schemas.microsoft.com/office/drawing/2014/main" id="{1003D716-53B3-0501-DDB7-DD1FC1053D2F}"/>
              </a:ext>
            </a:extLst>
          </p:cNvPr>
          <p:cNvSpPr txBox="1"/>
          <p:nvPr/>
        </p:nvSpPr>
        <p:spPr>
          <a:xfrm>
            <a:off x="5692157" y="6030736"/>
            <a:ext cx="1981633" cy="246221"/>
          </a:xfrm>
          <a:prstGeom prst="rect">
            <a:avLst/>
          </a:prstGeom>
          <a:noFill/>
        </p:spPr>
        <p:txBody>
          <a:bodyPr wrap="none" rtlCol="0">
            <a:spAutoFit/>
          </a:bodyPr>
          <a:lstStyle/>
          <a:p>
            <a:r>
              <a:rPr lang="en-US" sz="1000" b="1" dirty="0">
                <a:latin typeface="Work Sans" pitchFamily="2" charset="77"/>
              </a:rPr>
              <a:t>Prototyping UI for LLM Apps</a:t>
            </a:r>
          </a:p>
        </p:txBody>
      </p:sp>
      <p:pic>
        <p:nvPicPr>
          <p:cNvPr id="46" name="Picture 45">
            <a:extLst>
              <a:ext uri="{FF2B5EF4-FFF2-40B4-BE49-F238E27FC236}">
                <a16:creationId xmlns:a16="http://schemas.microsoft.com/office/drawing/2014/main" id="{F1B465EF-0BC9-21E8-57C8-F7FE305AD0EA}"/>
              </a:ext>
            </a:extLst>
          </p:cNvPr>
          <p:cNvPicPr>
            <a:picLocks noChangeAspect="1"/>
          </p:cNvPicPr>
          <p:nvPr/>
        </p:nvPicPr>
        <p:blipFill>
          <a:blip r:embed="rId8"/>
          <a:stretch>
            <a:fillRect/>
          </a:stretch>
        </p:blipFill>
        <p:spPr>
          <a:xfrm>
            <a:off x="3287572" y="5697217"/>
            <a:ext cx="1691500" cy="260712"/>
          </a:xfrm>
          <a:prstGeom prst="rect">
            <a:avLst/>
          </a:prstGeom>
        </p:spPr>
      </p:pic>
      <p:sp>
        <p:nvSpPr>
          <p:cNvPr id="47" name="TextBox 46">
            <a:extLst>
              <a:ext uri="{FF2B5EF4-FFF2-40B4-BE49-F238E27FC236}">
                <a16:creationId xmlns:a16="http://schemas.microsoft.com/office/drawing/2014/main" id="{910AA09D-52C4-F0EC-AC78-71DA8B254FBA}"/>
              </a:ext>
            </a:extLst>
          </p:cNvPr>
          <p:cNvSpPr txBox="1"/>
          <p:nvPr/>
        </p:nvSpPr>
        <p:spPr>
          <a:xfrm>
            <a:off x="2952144" y="5965365"/>
            <a:ext cx="2395207" cy="246221"/>
          </a:xfrm>
          <a:prstGeom prst="rect">
            <a:avLst/>
          </a:prstGeom>
          <a:noFill/>
        </p:spPr>
        <p:txBody>
          <a:bodyPr wrap="none" rtlCol="0">
            <a:spAutoFit/>
          </a:bodyPr>
          <a:lstStyle/>
          <a:p>
            <a:r>
              <a:rPr lang="en-US" sz="1000" b="1" dirty="0" err="1">
                <a:latin typeface="Work Sans" pitchFamily="2" charset="77"/>
              </a:rPr>
              <a:t>LangChain’s</a:t>
            </a:r>
            <a:r>
              <a:rPr lang="en-US" sz="1000" b="1" dirty="0">
                <a:latin typeface="Work Sans" pitchFamily="2" charset="77"/>
              </a:rPr>
              <a:t> Agentic AI Framework</a:t>
            </a:r>
          </a:p>
        </p:txBody>
      </p:sp>
      <p:pic>
        <p:nvPicPr>
          <p:cNvPr id="52" name="Picture 4" descr="GitHub - RMNCLDYO/groq-ai-toolkit: A versatile CLI and Python wrapper for  Groq AI's breakthrough LPU Inference Engine. Streamline the creation of  chatbots and generate dynamic text with speeds of up to 800 tokens/sec.">
            <a:extLst>
              <a:ext uri="{FF2B5EF4-FFF2-40B4-BE49-F238E27FC236}">
                <a16:creationId xmlns:a16="http://schemas.microsoft.com/office/drawing/2014/main" id="{33B861FD-BE72-8C80-3B5A-F7E45E05AF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43177" y="5630462"/>
            <a:ext cx="768577" cy="281011"/>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B1318D71-E885-FE4E-76BC-0697B0FDB847}"/>
              </a:ext>
            </a:extLst>
          </p:cNvPr>
          <p:cNvSpPr txBox="1"/>
          <p:nvPr/>
        </p:nvSpPr>
        <p:spPr>
          <a:xfrm>
            <a:off x="6281031" y="4922889"/>
            <a:ext cx="1273105" cy="246221"/>
          </a:xfrm>
          <a:prstGeom prst="rect">
            <a:avLst/>
          </a:prstGeom>
          <a:noFill/>
        </p:spPr>
        <p:txBody>
          <a:bodyPr wrap="none" rtlCol="0">
            <a:spAutoFit/>
          </a:bodyPr>
          <a:lstStyle/>
          <a:p>
            <a:r>
              <a:rPr lang="en-US" sz="1000" b="1" dirty="0">
                <a:latin typeface="Work Sans" pitchFamily="2" charset="77"/>
              </a:rPr>
              <a:t>Development IDE</a:t>
            </a:r>
          </a:p>
        </p:txBody>
      </p:sp>
      <p:pic>
        <p:nvPicPr>
          <p:cNvPr id="59" name="Picture 4" descr="UV: The Lightning-Fast Python Tool You'll Wish You Knew Sooner | by LM Po |  May, 2025 | Medium">
            <a:extLst>
              <a:ext uri="{FF2B5EF4-FFF2-40B4-BE49-F238E27FC236}">
                <a16:creationId xmlns:a16="http://schemas.microsoft.com/office/drawing/2014/main" id="{2C40C150-A530-EFF9-467A-1B37C17254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13874" y="5481252"/>
            <a:ext cx="517668" cy="324812"/>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599BA5CF-2BF2-6BF7-D0C3-21678818EF3E}"/>
              </a:ext>
            </a:extLst>
          </p:cNvPr>
          <p:cNvSpPr txBox="1"/>
          <p:nvPr/>
        </p:nvSpPr>
        <p:spPr>
          <a:xfrm>
            <a:off x="7526570" y="5773806"/>
            <a:ext cx="1297150" cy="246221"/>
          </a:xfrm>
          <a:prstGeom prst="rect">
            <a:avLst/>
          </a:prstGeom>
          <a:noFill/>
        </p:spPr>
        <p:txBody>
          <a:bodyPr wrap="none" rtlCol="0">
            <a:spAutoFit/>
          </a:bodyPr>
          <a:lstStyle/>
          <a:p>
            <a:r>
              <a:rPr lang="en-US" sz="1000" b="1" dirty="0">
                <a:latin typeface="Work Sans" pitchFamily="2" charset="77"/>
              </a:rPr>
              <a:t>Package Manager</a:t>
            </a:r>
          </a:p>
        </p:txBody>
      </p:sp>
      <p:graphicFrame>
        <p:nvGraphicFramePr>
          <p:cNvPr id="192" name="Diagram 191">
            <a:extLst>
              <a:ext uri="{FF2B5EF4-FFF2-40B4-BE49-F238E27FC236}">
                <a16:creationId xmlns:a16="http://schemas.microsoft.com/office/drawing/2014/main" id="{04DBD213-DB93-4D56-E013-7498F1DE576D}"/>
              </a:ext>
            </a:extLst>
          </p:cNvPr>
          <p:cNvGraphicFramePr/>
          <p:nvPr>
            <p:extLst>
              <p:ext uri="{D42A27DB-BD31-4B8C-83A1-F6EECF244321}">
                <p14:modId xmlns:p14="http://schemas.microsoft.com/office/powerpoint/2010/main" val="2218353899"/>
              </p:ext>
            </p:extLst>
          </p:nvPr>
        </p:nvGraphicFramePr>
        <p:xfrm>
          <a:off x="192396" y="2151884"/>
          <a:ext cx="11583895" cy="128770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93" name="TextBox 192">
            <a:extLst>
              <a:ext uri="{FF2B5EF4-FFF2-40B4-BE49-F238E27FC236}">
                <a16:creationId xmlns:a16="http://schemas.microsoft.com/office/drawing/2014/main" id="{19A1AFBA-4797-4F36-EDFC-E93EDC210290}"/>
              </a:ext>
            </a:extLst>
          </p:cNvPr>
          <p:cNvSpPr txBox="1"/>
          <p:nvPr/>
        </p:nvSpPr>
        <p:spPr>
          <a:xfrm>
            <a:off x="4662986" y="1233381"/>
            <a:ext cx="2642714" cy="369332"/>
          </a:xfrm>
          <a:prstGeom prst="rect">
            <a:avLst/>
          </a:prstGeom>
          <a:noFill/>
        </p:spPr>
        <p:txBody>
          <a:bodyPr wrap="square" rtlCol="0">
            <a:spAutoFit/>
          </a:bodyPr>
          <a:lstStyle/>
          <a:p>
            <a:r>
              <a:rPr lang="en-US" b="1" dirty="0">
                <a:latin typeface="Work Sans" pitchFamily="2" charset="77"/>
              </a:rPr>
              <a:t>What You’ll Learn</a:t>
            </a:r>
            <a:endParaRPr lang="en-US" i="1" dirty="0">
              <a:latin typeface="Work Sans" pitchFamily="2" charset="77"/>
            </a:endParaRPr>
          </a:p>
        </p:txBody>
      </p:sp>
      <p:cxnSp>
        <p:nvCxnSpPr>
          <p:cNvPr id="197" name="Straight Connector 196">
            <a:extLst>
              <a:ext uri="{FF2B5EF4-FFF2-40B4-BE49-F238E27FC236}">
                <a16:creationId xmlns:a16="http://schemas.microsoft.com/office/drawing/2014/main" id="{DF90F447-BA10-DD71-DDC6-33CD16B6445D}"/>
              </a:ext>
            </a:extLst>
          </p:cNvPr>
          <p:cNvCxnSpPr>
            <a:cxnSpLocks/>
          </p:cNvCxnSpPr>
          <p:nvPr/>
        </p:nvCxnSpPr>
        <p:spPr>
          <a:xfrm>
            <a:off x="2638350" y="4234610"/>
            <a:ext cx="0" cy="2302824"/>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C6DDD62E-9984-1A22-F58E-BB3D7B17A4C8}"/>
              </a:ext>
            </a:extLst>
          </p:cNvPr>
          <p:cNvSpPr/>
          <p:nvPr/>
        </p:nvSpPr>
        <p:spPr>
          <a:xfrm>
            <a:off x="135558" y="1245328"/>
            <a:ext cx="11769462" cy="2875872"/>
          </a:xfrm>
          <a:prstGeom prst="rect">
            <a:avLst/>
          </a:prstGeom>
          <a:noFill/>
          <a:ln w="63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Work Sans" pitchFamily="2" charset="77"/>
            </a:endParaRPr>
          </a:p>
        </p:txBody>
      </p:sp>
      <p:sp>
        <p:nvSpPr>
          <p:cNvPr id="201" name="TextBox 200">
            <a:extLst>
              <a:ext uri="{FF2B5EF4-FFF2-40B4-BE49-F238E27FC236}">
                <a16:creationId xmlns:a16="http://schemas.microsoft.com/office/drawing/2014/main" id="{09EEF3B5-34DD-EDF0-4736-B23F49671A59}"/>
              </a:ext>
            </a:extLst>
          </p:cNvPr>
          <p:cNvSpPr txBox="1"/>
          <p:nvPr/>
        </p:nvSpPr>
        <p:spPr>
          <a:xfrm>
            <a:off x="1297463" y="3800643"/>
            <a:ext cx="494046" cy="276999"/>
          </a:xfrm>
          <a:prstGeom prst="rect">
            <a:avLst/>
          </a:prstGeom>
          <a:noFill/>
        </p:spPr>
        <p:txBody>
          <a:bodyPr wrap="none" rtlCol="0">
            <a:spAutoFit/>
          </a:bodyPr>
          <a:lstStyle/>
          <a:p>
            <a:r>
              <a:rPr lang="en-US" sz="1200" b="1" dirty="0">
                <a:latin typeface="Work Sans" pitchFamily="2" charset="77"/>
              </a:rPr>
              <a:t>14%</a:t>
            </a:r>
          </a:p>
        </p:txBody>
      </p:sp>
      <p:sp>
        <p:nvSpPr>
          <p:cNvPr id="202" name="TextBox 201">
            <a:extLst>
              <a:ext uri="{FF2B5EF4-FFF2-40B4-BE49-F238E27FC236}">
                <a16:creationId xmlns:a16="http://schemas.microsoft.com/office/drawing/2014/main" id="{0F50BE9C-47E8-8B57-6CC7-DAA403EEFA23}"/>
              </a:ext>
            </a:extLst>
          </p:cNvPr>
          <p:cNvSpPr txBox="1"/>
          <p:nvPr/>
        </p:nvSpPr>
        <p:spPr>
          <a:xfrm>
            <a:off x="3202789" y="3802015"/>
            <a:ext cx="494046" cy="276999"/>
          </a:xfrm>
          <a:prstGeom prst="rect">
            <a:avLst/>
          </a:prstGeom>
          <a:noFill/>
        </p:spPr>
        <p:txBody>
          <a:bodyPr wrap="none" rtlCol="0">
            <a:spAutoFit/>
          </a:bodyPr>
          <a:lstStyle/>
          <a:p>
            <a:r>
              <a:rPr lang="en-US" sz="1200" b="1" dirty="0">
                <a:latin typeface="Work Sans" pitchFamily="2" charset="77"/>
              </a:rPr>
              <a:t>14%</a:t>
            </a:r>
          </a:p>
        </p:txBody>
      </p:sp>
      <p:sp>
        <p:nvSpPr>
          <p:cNvPr id="203" name="TextBox 202">
            <a:extLst>
              <a:ext uri="{FF2B5EF4-FFF2-40B4-BE49-F238E27FC236}">
                <a16:creationId xmlns:a16="http://schemas.microsoft.com/office/drawing/2014/main" id="{9806ED4E-D6DA-F25D-5523-5D029B4DB06D}"/>
              </a:ext>
            </a:extLst>
          </p:cNvPr>
          <p:cNvSpPr txBox="1"/>
          <p:nvPr/>
        </p:nvSpPr>
        <p:spPr>
          <a:xfrm>
            <a:off x="4962645" y="3808079"/>
            <a:ext cx="494046" cy="276999"/>
          </a:xfrm>
          <a:prstGeom prst="rect">
            <a:avLst/>
          </a:prstGeom>
          <a:noFill/>
        </p:spPr>
        <p:txBody>
          <a:bodyPr wrap="none" rtlCol="0">
            <a:spAutoFit/>
          </a:bodyPr>
          <a:lstStyle/>
          <a:p>
            <a:r>
              <a:rPr lang="en-US" sz="1200" b="1" dirty="0">
                <a:latin typeface="Work Sans" pitchFamily="2" charset="77"/>
              </a:rPr>
              <a:t>14%</a:t>
            </a:r>
          </a:p>
        </p:txBody>
      </p:sp>
      <p:sp>
        <p:nvSpPr>
          <p:cNvPr id="204" name="TextBox 203">
            <a:extLst>
              <a:ext uri="{FF2B5EF4-FFF2-40B4-BE49-F238E27FC236}">
                <a16:creationId xmlns:a16="http://schemas.microsoft.com/office/drawing/2014/main" id="{C2DDBE81-19B0-DD40-29F3-73F4506D6673}"/>
              </a:ext>
            </a:extLst>
          </p:cNvPr>
          <p:cNvSpPr txBox="1"/>
          <p:nvPr/>
        </p:nvSpPr>
        <p:spPr>
          <a:xfrm>
            <a:off x="6712738" y="3800480"/>
            <a:ext cx="494046" cy="276999"/>
          </a:xfrm>
          <a:prstGeom prst="rect">
            <a:avLst/>
          </a:prstGeom>
          <a:noFill/>
        </p:spPr>
        <p:txBody>
          <a:bodyPr wrap="none" rtlCol="0">
            <a:spAutoFit/>
          </a:bodyPr>
          <a:lstStyle/>
          <a:p>
            <a:r>
              <a:rPr lang="en-US" sz="1200" b="1" dirty="0">
                <a:latin typeface="Work Sans" pitchFamily="2" charset="77"/>
              </a:rPr>
              <a:t>14%</a:t>
            </a:r>
          </a:p>
        </p:txBody>
      </p:sp>
      <p:sp>
        <p:nvSpPr>
          <p:cNvPr id="205" name="TextBox 204">
            <a:extLst>
              <a:ext uri="{FF2B5EF4-FFF2-40B4-BE49-F238E27FC236}">
                <a16:creationId xmlns:a16="http://schemas.microsoft.com/office/drawing/2014/main" id="{511DE568-9C2B-59F1-A9A4-033FA4382FF7}"/>
              </a:ext>
            </a:extLst>
          </p:cNvPr>
          <p:cNvSpPr txBox="1"/>
          <p:nvPr/>
        </p:nvSpPr>
        <p:spPr>
          <a:xfrm>
            <a:off x="8314700" y="3793683"/>
            <a:ext cx="494046" cy="276999"/>
          </a:xfrm>
          <a:prstGeom prst="rect">
            <a:avLst/>
          </a:prstGeom>
          <a:noFill/>
        </p:spPr>
        <p:txBody>
          <a:bodyPr wrap="none" rtlCol="0">
            <a:spAutoFit/>
          </a:bodyPr>
          <a:lstStyle/>
          <a:p>
            <a:r>
              <a:rPr lang="en-US" sz="1200" b="1" dirty="0">
                <a:latin typeface="Work Sans" pitchFamily="2" charset="77"/>
              </a:rPr>
              <a:t>14%</a:t>
            </a:r>
          </a:p>
        </p:txBody>
      </p:sp>
      <p:sp>
        <p:nvSpPr>
          <p:cNvPr id="207" name="TextBox 206">
            <a:extLst>
              <a:ext uri="{FF2B5EF4-FFF2-40B4-BE49-F238E27FC236}">
                <a16:creationId xmlns:a16="http://schemas.microsoft.com/office/drawing/2014/main" id="{C2662239-9A1D-672B-0753-CC8A0938DFC9}"/>
              </a:ext>
            </a:extLst>
          </p:cNvPr>
          <p:cNvSpPr txBox="1"/>
          <p:nvPr/>
        </p:nvSpPr>
        <p:spPr>
          <a:xfrm>
            <a:off x="9983061" y="3798991"/>
            <a:ext cx="519694" cy="276999"/>
          </a:xfrm>
          <a:prstGeom prst="rect">
            <a:avLst/>
          </a:prstGeom>
          <a:noFill/>
        </p:spPr>
        <p:txBody>
          <a:bodyPr wrap="none" rtlCol="0">
            <a:spAutoFit/>
          </a:bodyPr>
          <a:lstStyle/>
          <a:p>
            <a:r>
              <a:rPr lang="en-US" sz="1200" b="1" dirty="0">
                <a:latin typeface="Work Sans" pitchFamily="2" charset="77"/>
              </a:rPr>
              <a:t>30%</a:t>
            </a:r>
          </a:p>
        </p:txBody>
      </p:sp>
      <p:sp>
        <p:nvSpPr>
          <p:cNvPr id="209" name="TextBox 208">
            <a:extLst>
              <a:ext uri="{FF2B5EF4-FFF2-40B4-BE49-F238E27FC236}">
                <a16:creationId xmlns:a16="http://schemas.microsoft.com/office/drawing/2014/main" id="{47E52975-229E-3FC7-07C1-6797AA5BA362}"/>
              </a:ext>
            </a:extLst>
          </p:cNvPr>
          <p:cNvSpPr txBox="1"/>
          <p:nvPr/>
        </p:nvSpPr>
        <p:spPr>
          <a:xfrm>
            <a:off x="119942" y="3806039"/>
            <a:ext cx="1184940" cy="276999"/>
          </a:xfrm>
          <a:prstGeom prst="rect">
            <a:avLst/>
          </a:prstGeom>
          <a:noFill/>
        </p:spPr>
        <p:txBody>
          <a:bodyPr wrap="none" rtlCol="0">
            <a:spAutoFit/>
          </a:bodyPr>
          <a:lstStyle/>
          <a:p>
            <a:r>
              <a:rPr lang="en-US" sz="1200" b="1" dirty="0">
                <a:latin typeface="Work Sans" pitchFamily="2" charset="77"/>
              </a:rPr>
              <a:t>Assessments</a:t>
            </a:r>
          </a:p>
        </p:txBody>
      </p:sp>
      <p:pic>
        <p:nvPicPr>
          <p:cNvPr id="1026" name="Picture 2" descr="Cursor owner buys AI coding assistant Supermaven - Indie Hackers">
            <a:extLst>
              <a:ext uri="{FF2B5EF4-FFF2-40B4-BE49-F238E27FC236}">
                <a16:creationId xmlns:a16="http://schemas.microsoft.com/office/drawing/2014/main" id="{DC04006F-3C3C-5C09-E62A-E2EAD92EE1DB}"/>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28682" b="34657"/>
          <a:stretch>
            <a:fillRect/>
          </a:stretch>
        </p:blipFill>
        <p:spPr bwMode="auto">
          <a:xfrm>
            <a:off x="6136331" y="4659508"/>
            <a:ext cx="1453586" cy="299941"/>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6D1A5F2D-90EF-1620-2842-E39357AFFED7}"/>
              </a:ext>
            </a:extLst>
          </p:cNvPr>
          <p:cNvCxnSpPr>
            <a:cxnSpLocks/>
          </p:cNvCxnSpPr>
          <p:nvPr/>
        </p:nvCxnSpPr>
        <p:spPr>
          <a:xfrm>
            <a:off x="6281031" y="1889617"/>
            <a:ext cx="0" cy="176243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0D6048C-FF97-0DC5-2672-08AC72E3D190}"/>
              </a:ext>
            </a:extLst>
          </p:cNvPr>
          <p:cNvSpPr txBox="1"/>
          <p:nvPr/>
        </p:nvSpPr>
        <p:spPr>
          <a:xfrm>
            <a:off x="6260079" y="1695651"/>
            <a:ext cx="1938351" cy="246221"/>
          </a:xfrm>
          <a:prstGeom prst="rect">
            <a:avLst/>
          </a:prstGeom>
          <a:noFill/>
        </p:spPr>
        <p:txBody>
          <a:bodyPr wrap="none" rtlCol="0">
            <a:spAutoFit/>
          </a:bodyPr>
          <a:lstStyle/>
          <a:p>
            <a:r>
              <a:rPr lang="en-US" sz="1000" b="1" i="1" dirty="0" err="1">
                <a:solidFill>
                  <a:schemeClr val="tx1">
                    <a:lumMod val="75000"/>
                    <a:lumOff val="25000"/>
                  </a:schemeClr>
                </a:solidFill>
                <a:latin typeface="Work Sans" pitchFamily="2" charset="77"/>
              </a:rPr>
              <a:t>TrueFoundry</a:t>
            </a:r>
            <a:r>
              <a:rPr lang="en-US" sz="1000" b="1" i="1" dirty="0">
                <a:solidFill>
                  <a:schemeClr val="tx1">
                    <a:lumMod val="75000"/>
                    <a:lumOff val="25000"/>
                  </a:schemeClr>
                </a:solidFill>
                <a:latin typeface="Work Sans" pitchFamily="2" charset="77"/>
              </a:rPr>
              <a:t> AI Gateway -&gt;</a:t>
            </a:r>
          </a:p>
        </p:txBody>
      </p:sp>
      <p:sp>
        <p:nvSpPr>
          <p:cNvPr id="8" name="TextBox 7">
            <a:extLst>
              <a:ext uri="{FF2B5EF4-FFF2-40B4-BE49-F238E27FC236}">
                <a16:creationId xmlns:a16="http://schemas.microsoft.com/office/drawing/2014/main" id="{C2543D35-43A4-DE0D-975E-C2001C23FA5B}"/>
              </a:ext>
            </a:extLst>
          </p:cNvPr>
          <p:cNvSpPr txBox="1"/>
          <p:nvPr/>
        </p:nvSpPr>
        <p:spPr>
          <a:xfrm>
            <a:off x="4162091" y="1698049"/>
            <a:ext cx="1013419" cy="246221"/>
          </a:xfrm>
          <a:prstGeom prst="rect">
            <a:avLst/>
          </a:prstGeom>
          <a:noFill/>
        </p:spPr>
        <p:txBody>
          <a:bodyPr wrap="none" rtlCol="0">
            <a:spAutoFit/>
          </a:bodyPr>
          <a:lstStyle/>
          <a:p>
            <a:r>
              <a:rPr lang="en-US" sz="1000" b="1" i="1" dirty="0">
                <a:solidFill>
                  <a:schemeClr val="tx1">
                    <a:lumMod val="75000"/>
                    <a:lumOff val="25000"/>
                  </a:schemeClr>
                </a:solidFill>
                <a:latin typeface="Work Sans" pitchFamily="2" charset="77"/>
              </a:rPr>
              <a:t>&lt;- Agentic AI</a:t>
            </a:r>
          </a:p>
        </p:txBody>
      </p:sp>
    </p:spTree>
    <p:extLst>
      <p:ext uri="{BB962C8B-B14F-4D97-AF65-F5344CB8AC3E}">
        <p14:creationId xmlns:p14="http://schemas.microsoft.com/office/powerpoint/2010/main" val="81800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0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4" grpId="0"/>
      <p:bldP spid="6" grpId="0"/>
      <p:bldP spid="9" grpId="0"/>
      <p:bldP spid="10" grpId="0"/>
      <p:bldP spid="14" grpId="0" animBg="1"/>
      <p:bldP spid="25" grpId="0"/>
      <p:bldP spid="40" grpId="0"/>
      <p:bldP spid="42" grpId="0"/>
      <p:bldP spid="47" grpId="0"/>
      <p:bldP spid="53" grpId="0"/>
      <p:bldP spid="60" grpId="0"/>
      <p:bldGraphic spid="192" grpId="0">
        <p:bldAsOne/>
      </p:bldGraphic>
      <p:bldP spid="193" grpId="0"/>
      <p:bldP spid="199" grpId="0" animBg="1"/>
      <p:bldP spid="201" grpId="0"/>
      <p:bldP spid="202" grpId="0"/>
      <p:bldP spid="203" grpId="0"/>
      <p:bldP spid="204" grpId="0"/>
      <p:bldP spid="205" grpId="0"/>
      <p:bldP spid="207" grpId="0"/>
      <p:bldP spid="209" grpId="0"/>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605E1-FAFA-EE4E-7359-8461EA61EB7D}"/>
            </a:ext>
          </a:extLst>
        </p:cNvPr>
        <p:cNvGrpSpPr/>
        <p:nvPr/>
      </p:nvGrpSpPr>
      <p:grpSpPr>
        <a:xfrm>
          <a:off x="0" y="0"/>
          <a:ext cx="0" cy="0"/>
          <a:chOff x="0" y="0"/>
          <a:chExt cx="0" cy="0"/>
        </a:xfrm>
      </p:grpSpPr>
      <p:pic>
        <p:nvPicPr>
          <p:cNvPr id="4" name="pasted-movie.png" descr="pasted-movie.png">
            <a:extLst>
              <a:ext uri="{FF2B5EF4-FFF2-40B4-BE49-F238E27FC236}">
                <a16:creationId xmlns:a16="http://schemas.microsoft.com/office/drawing/2014/main" id="{1BF3DA65-5D3D-1BB2-3C93-2BDB3E70D9B5}"/>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84A01E81-C921-FEAC-A5C0-B75AC1F5CEA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Multimodal RAG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2" name="Content Placeholder 4" descr="A diagram of a model&#10;&#10;AI-generated content may be incorrect.">
            <a:extLst>
              <a:ext uri="{FF2B5EF4-FFF2-40B4-BE49-F238E27FC236}">
                <a16:creationId xmlns:a16="http://schemas.microsoft.com/office/drawing/2014/main" id="{0B68D8A6-AA7F-1D1F-E499-75DFB81993AD}"/>
              </a:ext>
            </a:extLst>
          </p:cNvPr>
          <p:cNvPicPr>
            <a:picLocks noGrp="1" noChangeAspect="1"/>
          </p:cNvPicPr>
          <p:nvPr>
            <p:ph idx="1"/>
          </p:nvPr>
        </p:nvPicPr>
        <p:blipFill>
          <a:blip r:embed="rId4"/>
          <a:stretch>
            <a:fillRect/>
          </a:stretch>
        </p:blipFill>
        <p:spPr>
          <a:xfrm>
            <a:off x="294943" y="1386068"/>
            <a:ext cx="11717864" cy="4833619"/>
          </a:xfrm>
          <a:prstGeom prst="rect">
            <a:avLst/>
          </a:prstGeom>
        </p:spPr>
      </p:pic>
    </p:spTree>
    <p:extLst>
      <p:ext uri="{BB962C8B-B14F-4D97-AF65-F5344CB8AC3E}">
        <p14:creationId xmlns:p14="http://schemas.microsoft.com/office/powerpoint/2010/main" val="990079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018A2197-A0F6-9DAE-802C-DA04B0B8EE28}"/>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C660A45F-C762-63CD-50FB-85C2355B4ECD}"/>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Hands-On with RAG</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5911152F-D0C7-CF8B-4C0B-6E60FE1090ED}"/>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123531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17949E0F-7973-C361-F0ED-56D4E930E302}"/>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7E98BDC2-0277-A952-0980-19B2282179FD}"/>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Assessment (10%)</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4F76FBB4-9F68-3F5E-5245-4564D5EB894D}"/>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1531439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D3FB327A-EDE4-3138-3504-1CBBFBFDE825}"/>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7F5C9EBD-EFF8-E096-F494-B5DC0EDF4DB6}"/>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Introduction to Agents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A5EC5713-81AC-49D6-1A4D-49E173A1F359}"/>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000854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19846-DBA8-9C3A-5733-711F24F44A79}"/>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F81CF744-04D9-7E9F-061E-F8A146D02FAF}"/>
              </a:ext>
            </a:extLst>
          </p:cNvPr>
          <p:cNvSpPr txBox="1"/>
          <p:nvPr/>
        </p:nvSpPr>
        <p:spPr>
          <a:xfrm>
            <a:off x="304802" y="1092730"/>
            <a:ext cx="11218176" cy="203132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Work Sans" pitchFamily="2" charset="77"/>
                <a:ea typeface="メイリオ"/>
              </a:rPr>
              <a:t>LLMs can think, but not act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Work Sans" pitchFamily="2" charset="77"/>
                <a:ea typeface="メイリオ"/>
              </a:rPr>
              <a:t>LLMs are limited by what’s available in their training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Work Sans" pitchFamily="2" charset="77"/>
                <a:ea typeface="メイリオ"/>
              </a:rPr>
              <a:t>There is a single inference basis the user query, and no continuous context management (i.e., chat history)</a:t>
            </a:r>
            <a:endParaRPr kumimoji="0" lang="en-US" sz="1800" b="0" i="0" u="none" strike="noStrike" kern="1200" cap="none" spc="0" normalizeH="0" baseline="0" noProof="0" dirty="0">
              <a:ln>
                <a:noFill/>
              </a:ln>
              <a:effectLst/>
              <a:uLnTx/>
              <a:uFillTx/>
              <a:latin typeface="Work Sans" pitchFamily="2" charset="77"/>
              <a:ea typeface="メイリオ"/>
            </a:endParaRPr>
          </a:p>
          <a:p>
            <a:pPr marR="0" lvl="0" algn="l" defTabSz="4572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effectLst/>
              <a:uLnTx/>
              <a:uFillTx/>
              <a:latin typeface="Work Sans" pitchFamily="2" charset="77"/>
              <a:ea typeface="メイリオ"/>
            </a:endParaRPr>
          </a:p>
        </p:txBody>
      </p:sp>
      <p:sp>
        <p:nvSpPr>
          <p:cNvPr id="5" name="TextBox 4">
            <a:extLst>
              <a:ext uri="{FF2B5EF4-FFF2-40B4-BE49-F238E27FC236}">
                <a16:creationId xmlns:a16="http://schemas.microsoft.com/office/drawing/2014/main" id="{6FBE01E4-2DF9-06E6-22B3-D8C14D9DB62D}"/>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Why LLMs Alone Fall Short</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81DDE0FD-52E3-D09B-9ACA-3ECCF4087FC3}"/>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363573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38104-523C-FDA5-7C90-294050AE491C}"/>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940671BD-2228-6996-7C2F-3A6EF565108C}"/>
              </a:ext>
            </a:extLst>
          </p:cNvPr>
          <p:cNvSpPr txBox="1"/>
          <p:nvPr/>
        </p:nvSpPr>
        <p:spPr>
          <a:xfrm>
            <a:off x="304802" y="1092730"/>
            <a:ext cx="11218176" cy="286232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Work Sans" pitchFamily="2" charset="77"/>
                <a:ea typeface="メイリオ"/>
              </a:rPr>
              <a:t>LLMs can think, but not act</a:t>
            </a:r>
          </a:p>
          <a:p>
            <a:pPr marL="742950" lvl="1" indent="-285750">
              <a:buFont typeface="Arial" panose="020B0604020202020204" pitchFamily="34" charset="0"/>
              <a:buChar char="•"/>
              <a:defRPr/>
            </a:pPr>
            <a:r>
              <a:rPr lang="en-US" dirty="0">
                <a:solidFill>
                  <a:schemeClr val="accent3">
                    <a:lumMod val="75000"/>
                  </a:schemeClr>
                </a:solidFill>
                <a:latin typeface="Work Sans" pitchFamily="2" charset="77"/>
                <a:ea typeface="メイリオ"/>
              </a:rPr>
              <a:t>Need to be able to to perform actions like making an API call</a:t>
            </a:r>
            <a:endParaRPr kumimoji="0" lang="en-US" b="0" i="0" u="none" strike="noStrike" kern="1200" cap="none" spc="0" normalizeH="0" baseline="0" noProof="0" dirty="0">
              <a:ln>
                <a:noFill/>
              </a:ln>
              <a:solidFill>
                <a:schemeClr val="accent3">
                  <a:lumMod val="75000"/>
                </a:schemeClr>
              </a:solidFill>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Work Sans" pitchFamily="2" charset="77"/>
                <a:ea typeface="メイリオ"/>
              </a:rPr>
              <a:t>LLMs are limited by what’s available in their training data</a:t>
            </a:r>
          </a:p>
          <a:p>
            <a:pPr marL="742950" lvl="1" indent="-285750">
              <a:buFont typeface="Arial" panose="020B0604020202020204" pitchFamily="34" charset="0"/>
              <a:buChar char="•"/>
              <a:defRPr/>
            </a:pPr>
            <a:r>
              <a:rPr lang="en-US" dirty="0">
                <a:solidFill>
                  <a:schemeClr val="accent3">
                    <a:lumMod val="75000"/>
                  </a:schemeClr>
                </a:solidFill>
                <a:latin typeface="Work Sans" pitchFamily="2" charset="77"/>
                <a:ea typeface="メイリオ"/>
              </a:rPr>
              <a:t>Need to extend knowledge through connection with external systems such as search tools</a:t>
            </a:r>
            <a:endParaRPr lang="en-US" dirty="0">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Work Sans" pitchFamily="2" charset="77"/>
                <a:ea typeface="メイリオ"/>
              </a:rPr>
              <a:t>There is a single inference basis the user query, and no continuous context management (i.e., chat history)</a:t>
            </a:r>
          </a:p>
          <a:p>
            <a:pPr marL="742950" lvl="1" indent="-285750">
              <a:buFont typeface="Arial" panose="020B0604020202020204" pitchFamily="34" charset="0"/>
              <a:buChar char="•"/>
              <a:defRPr/>
            </a:pPr>
            <a:r>
              <a:rPr lang="en-US" dirty="0">
                <a:solidFill>
                  <a:schemeClr val="accent3">
                    <a:lumMod val="75000"/>
                  </a:schemeClr>
                </a:solidFill>
                <a:latin typeface="Work Sans" pitchFamily="2" charset="77"/>
                <a:ea typeface="メイリオ"/>
              </a:rPr>
              <a:t>Need to have a managed session history, which allows for multi-turn conversations</a:t>
            </a:r>
            <a:endParaRPr kumimoji="0" lang="en-US" b="0" i="0" u="none" strike="noStrike" kern="1200" cap="none" spc="0" normalizeH="0" baseline="0" noProof="0" dirty="0">
              <a:ln>
                <a:noFill/>
              </a:ln>
              <a:solidFill>
                <a:schemeClr val="accent3">
                  <a:lumMod val="75000"/>
                </a:schemeClr>
              </a:solidFill>
              <a:effectLst/>
              <a:uLnTx/>
              <a:uFillTx/>
              <a:latin typeface="Work Sans" pitchFamily="2" charset="77"/>
              <a:ea typeface="メイリオ"/>
            </a:endParaRPr>
          </a:p>
          <a:p>
            <a:pPr marR="0" lvl="0" algn="l" defTabSz="4572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effectLst/>
              <a:uLnTx/>
              <a:uFillTx/>
              <a:latin typeface="Work Sans" pitchFamily="2" charset="77"/>
              <a:ea typeface="メイリオ"/>
            </a:endParaRPr>
          </a:p>
        </p:txBody>
      </p:sp>
      <p:sp>
        <p:nvSpPr>
          <p:cNvPr id="5" name="TextBox 4">
            <a:extLst>
              <a:ext uri="{FF2B5EF4-FFF2-40B4-BE49-F238E27FC236}">
                <a16:creationId xmlns:a16="http://schemas.microsoft.com/office/drawing/2014/main" id="{25FF35C7-9588-2CA1-5B71-6AC5BACF0657}"/>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What We Need Instead</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340B97CA-77A9-B44C-D834-9AE54290FBC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403285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11955-0346-10F3-BD60-B810E3312B06}"/>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EC7BFA11-4A73-FD7D-5473-5AA0382D2ED2}"/>
              </a:ext>
            </a:extLst>
          </p:cNvPr>
          <p:cNvSpPr txBox="1"/>
          <p:nvPr/>
        </p:nvSpPr>
        <p:spPr>
          <a:xfrm>
            <a:off x="304802" y="963061"/>
            <a:ext cx="1121817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Work Sans" pitchFamily="2" charset="77"/>
                <a:ea typeface="メイリオ"/>
              </a:rPr>
              <a:t>The basic idea is to augment the LLM with retrieval, tools and memory, where they can generate their own search queries, select appropriate tools and determine what information to retain.</a:t>
            </a:r>
          </a:p>
        </p:txBody>
      </p:sp>
      <p:sp>
        <p:nvSpPr>
          <p:cNvPr id="5" name="TextBox 4">
            <a:extLst>
              <a:ext uri="{FF2B5EF4-FFF2-40B4-BE49-F238E27FC236}">
                <a16:creationId xmlns:a16="http://schemas.microsoft.com/office/drawing/2014/main" id="{2E4CDAE7-E684-E2A1-99E2-67276E0635CE}"/>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400" b="1" dirty="0">
                <a:latin typeface="Work Sans" pitchFamily="2" charset="77"/>
                <a:sym typeface="LabGrotesque-Black"/>
              </a:rPr>
              <a:t>The Augmented LLM</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C1E0B555-49FA-D2EC-260E-20A4DA6D25AD}"/>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aphicFrame>
        <p:nvGraphicFramePr>
          <p:cNvPr id="4" name="Diagram 3">
            <a:extLst>
              <a:ext uri="{FF2B5EF4-FFF2-40B4-BE49-F238E27FC236}">
                <a16:creationId xmlns:a16="http://schemas.microsoft.com/office/drawing/2014/main" id="{631158A4-8948-A6F4-960D-9457264C4BAD}"/>
              </a:ext>
            </a:extLst>
          </p:cNvPr>
          <p:cNvGraphicFramePr/>
          <p:nvPr>
            <p:extLst>
              <p:ext uri="{D42A27DB-BD31-4B8C-83A1-F6EECF244321}">
                <p14:modId xmlns:p14="http://schemas.microsoft.com/office/powerpoint/2010/main" val="3209310745"/>
              </p:ext>
            </p:extLst>
          </p:nvPr>
        </p:nvGraphicFramePr>
        <p:xfrm>
          <a:off x="2819677" y="1981875"/>
          <a:ext cx="6985262" cy="19432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ectangle 9">
            <a:extLst>
              <a:ext uri="{FF2B5EF4-FFF2-40B4-BE49-F238E27FC236}">
                <a16:creationId xmlns:a16="http://schemas.microsoft.com/office/drawing/2014/main" id="{9F17F3C4-2261-C082-0643-36407CF72BA7}"/>
              </a:ext>
            </a:extLst>
          </p:cNvPr>
          <p:cNvSpPr/>
          <p:nvPr/>
        </p:nvSpPr>
        <p:spPr>
          <a:xfrm>
            <a:off x="3308808" y="4547269"/>
            <a:ext cx="1451728" cy="5561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Work Sans" pitchFamily="2" charset="77"/>
              </a:rPr>
              <a:t>Retrieval</a:t>
            </a:r>
          </a:p>
        </p:txBody>
      </p:sp>
      <p:sp>
        <p:nvSpPr>
          <p:cNvPr id="11" name="Rectangle 10">
            <a:extLst>
              <a:ext uri="{FF2B5EF4-FFF2-40B4-BE49-F238E27FC236}">
                <a16:creationId xmlns:a16="http://schemas.microsoft.com/office/drawing/2014/main" id="{EE842017-364D-6C8D-1786-D5892E9E7753}"/>
              </a:ext>
            </a:extLst>
          </p:cNvPr>
          <p:cNvSpPr/>
          <p:nvPr/>
        </p:nvSpPr>
        <p:spPr>
          <a:xfrm>
            <a:off x="5586444" y="5103450"/>
            <a:ext cx="1451728" cy="5561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Work Sans" pitchFamily="2" charset="77"/>
              </a:rPr>
              <a:t>Tools</a:t>
            </a:r>
          </a:p>
        </p:txBody>
      </p:sp>
      <p:sp>
        <p:nvSpPr>
          <p:cNvPr id="12" name="Rectangle 11">
            <a:extLst>
              <a:ext uri="{FF2B5EF4-FFF2-40B4-BE49-F238E27FC236}">
                <a16:creationId xmlns:a16="http://schemas.microsoft.com/office/drawing/2014/main" id="{DFCE73F2-39E6-7D4D-94BE-143272E164DA}"/>
              </a:ext>
            </a:extLst>
          </p:cNvPr>
          <p:cNvSpPr/>
          <p:nvPr/>
        </p:nvSpPr>
        <p:spPr>
          <a:xfrm>
            <a:off x="7615287" y="4547269"/>
            <a:ext cx="1451728" cy="5561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Work Sans" pitchFamily="2" charset="77"/>
              </a:rPr>
              <a:t>Memory</a:t>
            </a:r>
          </a:p>
        </p:txBody>
      </p:sp>
      <p:cxnSp>
        <p:nvCxnSpPr>
          <p:cNvPr id="14" name="Straight Arrow Connector 13">
            <a:extLst>
              <a:ext uri="{FF2B5EF4-FFF2-40B4-BE49-F238E27FC236}">
                <a16:creationId xmlns:a16="http://schemas.microsoft.com/office/drawing/2014/main" id="{1103DD88-1EC3-A0B5-76EB-348687940742}"/>
              </a:ext>
            </a:extLst>
          </p:cNvPr>
          <p:cNvCxnSpPr>
            <a:cxnSpLocks/>
          </p:cNvCxnSpPr>
          <p:nvPr/>
        </p:nvCxnSpPr>
        <p:spPr>
          <a:xfrm flipH="1">
            <a:off x="4557050" y="3510118"/>
            <a:ext cx="1029394" cy="921454"/>
          </a:xfrm>
          <a:prstGeom prst="straightConnector1">
            <a:avLst/>
          </a:prstGeom>
          <a:ln>
            <a:prstDash val="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A30518C-69FC-B003-B846-C156ACC68AEA}"/>
              </a:ext>
            </a:extLst>
          </p:cNvPr>
          <p:cNvCxnSpPr>
            <a:cxnSpLocks/>
          </p:cNvCxnSpPr>
          <p:nvPr/>
        </p:nvCxnSpPr>
        <p:spPr>
          <a:xfrm>
            <a:off x="6397013" y="3637937"/>
            <a:ext cx="0" cy="1416353"/>
          </a:xfrm>
          <a:prstGeom prst="straightConnector1">
            <a:avLst/>
          </a:prstGeom>
          <a:ln>
            <a:prstDash val="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CA9F187-1DF3-DDCE-EE62-66EC6AEEC8BE}"/>
              </a:ext>
            </a:extLst>
          </p:cNvPr>
          <p:cNvCxnSpPr>
            <a:cxnSpLocks/>
          </p:cNvCxnSpPr>
          <p:nvPr/>
        </p:nvCxnSpPr>
        <p:spPr>
          <a:xfrm>
            <a:off x="7443019" y="3510118"/>
            <a:ext cx="737420" cy="921454"/>
          </a:xfrm>
          <a:prstGeom prst="straightConnector1">
            <a:avLst/>
          </a:prstGeom>
          <a:ln>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F7D9E447-50C7-FEF5-7067-724A3AB1CD6F}"/>
              </a:ext>
            </a:extLst>
          </p:cNvPr>
          <p:cNvSpPr txBox="1"/>
          <p:nvPr/>
        </p:nvSpPr>
        <p:spPr>
          <a:xfrm>
            <a:off x="3740786" y="3782277"/>
            <a:ext cx="1221809" cy="276999"/>
          </a:xfrm>
          <a:prstGeom prst="rect">
            <a:avLst/>
          </a:prstGeom>
          <a:solidFill>
            <a:schemeClr val="bg1"/>
          </a:solidFill>
        </p:spPr>
        <p:txBody>
          <a:bodyPr wrap="none" rtlCol="0">
            <a:spAutoFit/>
          </a:bodyPr>
          <a:lstStyle/>
          <a:p>
            <a:r>
              <a:rPr lang="en-US" sz="1200" i="1" dirty="0">
                <a:latin typeface="Work Sans" pitchFamily="2" charset="77"/>
              </a:rPr>
              <a:t>Query/Results</a:t>
            </a:r>
          </a:p>
        </p:txBody>
      </p:sp>
      <p:sp>
        <p:nvSpPr>
          <p:cNvPr id="25" name="TextBox 24">
            <a:extLst>
              <a:ext uri="{FF2B5EF4-FFF2-40B4-BE49-F238E27FC236}">
                <a16:creationId xmlns:a16="http://schemas.microsoft.com/office/drawing/2014/main" id="{8971B1BE-A7A3-D6A9-A2A3-BA147F5D7227}"/>
              </a:ext>
            </a:extLst>
          </p:cNvPr>
          <p:cNvSpPr txBox="1"/>
          <p:nvPr/>
        </p:nvSpPr>
        <p:spPr>
          <a:xfrm>
            <a:off x="5818519" y="4193453"/>
            <a:ext cx="1250663" cy="276999"/>
          </a:xfrm>
          <a:prstGeom prst="rect">
            <a:avLst/>
          </a:prstGeom>
          <a:solidFill>
            <a:schemeClr val="bg1"/>
          </a:solidFill>
        </p:spPr>
        <p:txBody>
          <a:bodyPr wrap="none" rtlCol="0">
            <a:spAutoFit/>
          </a:bodyPr>
          <a:lstStyle/>
          <a:p>
            <a:r>
              <a:rPr lang="en-US" sz="1200" i="1" dirty="0">
                <a:latin typeface="Work Sans" pitchFamily="2" charset="77"/>
              </a:rPr>
              <a:t>Call/Response</a:t>
            </a:r>
          </a:p>
        </p:txBody>
      </p:sp>
      <p:sp>
        <p:nvSpPr>
          <p:cNvPr id="26" name="TextBox 25">
            <a:extLst>
              <a:ext uri="{FF2B5EF4-FFF2-40B4-BE49-F238E27FC236}">
                <a16:creationId xmlns:a16="http://schemas.microsoft.com/office/drawing/2014/main" id="{096E6D66-5610-27E6-67B3-570AC9D70558}"/>
              </a:ext>
            </a:extLst>
          </p:cNvPr>
          <p:cNvSpPr txBox="1"/>
          <p:nvPr/>
        </p:nvSpPr>
        <p:spPr>
          <a:xfrm>
            <a:off x="7974461" y="3782277"/>
            <a:ext cx="1018227" cy="276999"/>
          </a:xfrm>
          <a:prstGeom prst="rect">
            <a:avLst/>
          </a:prstGeom>
          <a:solidFill>
            <a:schemeClr val="bg1"/>
          </a:solidFill>
        </p:spPr>
        <p:txBody>
          <a:bodyPr wrap="none" rtlCol="0">
            <a:spAutoFit/>
          </a:bodyPr>
          <a:lstStyle/>
          <a:p>
            <a:r>
              <a:rPr lang="en-US" sz="1200" i="1" dirty="0">
                <a:latin typeface="Work Sans" pitchFamily="2" charset="77"/>
              </a:rPr>
              <a:t>Read/Write</a:t>
            </a:r>
          </a:p>
        </p:txBody>
      </p:sp>
      <p:sp>
        <p:nvSpPr>
          <p:cNvPr id="27" name="Rectangle 26">
            <a:extLst>
              <a:ext uri="{FF2B5EF4-FFF2-40B4-BE49-F238E27FC236}">
                <a16:creationId xmlns:a16="http://schemas.microsoft.com/office/drawing/2014/main" id="{8A2886A7-486D-52CC-BE3F-5FBDEC53D531}"/>
              </a:ext>
            </a:extLst>
          </p:cNvPr>
          <p:cNvSpPr/>
          <p:nvPr/>
        </p:nvSpPr>
        <p:spPr>
          <a:xfrm>
            <a:off x="2394408" y="2056001"/>
            <a:ext cx="7880302" cy="4153572"/>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BA387CD-1C33-179B-C7D4-6D443A738360}"/>
              </a:ext>
            </a:extLst>
          </p:cNvPr>
          <p:cNvSpPr txBox="1"/>
          <p:nvPr/>
        </p:nvSpPr>
        <p:spPr>
          <a:xfrm>
            <a:off x="8524568" y="6371305"/>
            <a:ext cx="1467068" cy="246221"/>
          </a:xfrm>
          <a:prstGeom prst="rect">
            <a:avLst/>
          </a:prstGeom>
          <a:noFill/>
        </p:spPr>
        <p:txBody>
          <a:bodyPr wrap="none" rtlCol="0">
            <a:spAutoFit/>
          </a:bodyPr>
          <a:lstStyle/>
          <a:p>
            <a:r>
              <a:rPr lang="en-US" sz="1000" i="1" dirty="0">
                <a:latin typeface="Work Sans" pitchFamily="2" charset="77"/>
              </a:rPr>
              <a:t>The Augmented LLM</a:t>
            </a:r>
          </a:p>
        </p:txBody>
      </p:sp>
    </p:spTree>
    <p:extLst>
      <p:ext uri="{BB962C8B-B14F-4D97-AF65-F5344CB8AC3E}">
        <p14:creationId xmlns:p14="http://schemas.microsoft.com/office/powerpoint/2010/main" val="185875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D0453F-7F3D-41BD-C254-AFBE64CD4C26}"/>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F017CD90-88F7-E4C5-374C-EA3608FE05C1}"/>
              </a:ext>
            </a:extLst>
          </p:cNvPr>
          <p:cNvSpPr txBox="1"/>
          <p:nvPr/>
        </p:nvSpPr>
        <p:spPr>
          <a:xfrm>
            <a:off x="315952" y="1121359"/>
            <a:ext cx="11560096" cy="150810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Workflows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rPr>
              <a:t>are systems where LLMs and tools are orchestrated through predefined code paths</a:t>
            </a:r>
            <a:endParaRPr lang="en-US"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Agents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are dynamic systems where LLMs direct their own processes and tool usage, maintaining control over how they accomplish tasks (</a:t>
            </a:r>
            <a:r>
              <a:rPr kumimoji="0" lang="en-US" sz="1800" i="0" u="none" strike="noStrike" kern="1200" cap="none" spc="0" normalizeH="0" baseline="0" noProof="0" dirty="0" err="1">
                <a:ln>
                  <a:noFill/>
                </a:ln>
                <a:solidFill>
                  <a:prstClr val="black"/>
                </a:solidFill>
                <a:effectLst/>
                <a:uLnTx/>
                <a:uFillTx/>
                <a:latin typeface="Work Sans" pitchFamily="2" charset="77"/>
                <a:ea typeface="メイリオ"/>
              </a:rPr>
              <a:t>i.e</a:t>
            </a:r>
            <a:r>
              <a:rPr lang="en-US" dirty="0">
                <a:solidFill>
                  <a:prstClr val="black"/>
                </a:solidFill>
                <a:latin typeface="Work Sans" pitchFamily="2" charset="77"/>
                <a:ea typeface="メイリオ"/>
              </a:rPr>
              <a:t>., LLM controls execution logic)</a:t>
            </a:r>
            <a:endParaRPr lang="en-US" b="1"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Both are characterized as “</a:t>
            </a:r>
            <a:r>
              <a:rPr lang="en-US" b="1" dirty="0">
                <a:solidFill>
                  <a:prstClr val="black"/>
                </a:solidFill>
                <a:latin typeface="Work Sans" pitchFamily="2" charset="77"/>
                <a:ea typeface="メイリオ"/>
              </a:rPr>
              <a:t>A</a:t>
            </a:r>
            <a:r>
              <a:rPr kumimoji="0" lang="en-US" sz="1800" b="1" i="0" u="none" strike="noStrike" kern="1200" cap="none" spc="0" normalizeH="0" baseline="0" noProof="0" dirty="0" err="1">
                <a:ln>
                  <a:noFill/>
                </a:ln>
                <a:solidFill>
                  <a:prstClr val="black"/>
                </a:solidFill>
                <a:effectLst/>
                <a:uLnTx/>
                <a:uFillTx/>
                <a:latin typeface="Work Sans" pitchFamily="2" charset="77"/>
                <a:ea typeface="メイリオ"/>
              </a:rPr>
              <a:t>gentic</a:t>
            </a: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 AI systems</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 </a:t>
            </a:r>
            <a:r>
              <a:rPr lang="en-US" dirty="0">
                <a:solidFill>
                  <a:prstClr val="black"/>
                </a:solidFill>
                <a:latin typeface="Work Sans" pitchFamily="2" charset="77"/>
                <a:ea typeface="メイリオ"/>
              </a:rPr>
              <a:t>however the architectural difference exists!</a:t>
            </a:r>
          </a:p>
        </p:txBody>
      </p:sp>
      <p:sp>
        <p:nvSpPr>
          <p:cNvPr id="5" name="TextBox 4">
            <a:extLst>
              <a:ext uri="{FF2B5EF4-FFF2-40B4-BE49-F238E27FC236}">
                <a16:creationId xmlns:a16="http://schemas.microsoft.com/office/drawing/2014/main" id="{55853CCB-0461-8783-9787-9F3CC4E93117}"/>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Agents vs. Workflows</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6C76B405-26EC-6E6A-22B0-14BC5DAD7A2D}"/>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aphicFrame>
        <p:nvGraphicFramePr>
          <p:cNvPr id="2" name="Table 1">
            <a:extLst>
              <a:ext uri="{FF2B5EF4-FFF2-40B4-BE49-F238E27FC236}">
                <a16:creationId xmlns:a16="http://schemas.microsoft.com/office/drawing/2014/main" id="{EFD64070-D1D6-8FE7-C644-32B0C4B91303}"/>
              </a:ext>
            </a:extLst>
          </p:cNvPr>
          <p:cNvGraphicFramePr>
            <a:graphicFrameLocks noGrp="1"/>
          </p:cNvGraphicFramePr>
          <p:nvPr>
            <p:extLst>
              <p:ext uri="{D42A27DB-BD31-4B8C-83A1-F6EECF244321}">
                <p14:modId xmlns:p14="http://schemas.microsoft.com/office/powerpoint/2010/main" val="1349252660"/>
              </p:ext>
            </p:extLst>
          </p:nvPr>
        </p:nvGraphicFramePr>
        <p:xfrm>
          <a:off x="1425678" y="3178009"/>
          <a:ext cx="8793315" cy="2556388"/>
        </p:xfrm>
        <a:graphic>
          <a:graphicData uri="http://schemas.openxmlformats.org/drawingml/2006/table">
            <a:tbl>
              <a:tblPr firstRow="1" bandRow="1">
                <a:tableStyleId>{5C22544A-7EE6-4342-B048-85BDC9FD1C3A}</a:tableStyleId>
              </a:tblPr>
              <a:tblGrid>
                <a:gridCol w="2931105">
                  <a:extLst>
                    <a:ext uri="{9D8B030D-6E8A-4147-A177-3AD203B41FA5}">
                      <a16:colId xmlns:a16="http://schemas.microsoft.com/office/drawing/2014/main" val="3048063057"/>
                    </a:ext>
                  </a:extLst>
                </a:gridCol>
                <a:gridCol w="2931105">
                  <a:extLst>
                    <a:ext uri="{9D8B030D-6E8A-4147-A177-3AD203B41FA5}">
                      <a16:colId xmlns:a16="http://schemas.microsoft.com/office/drawing/2014/main" val="2440130040"/>
                    </a:ext>
                  </a:extLst>
                </a:gridCol>
                <a:gridCol w="2931105">
                  <a:extLst>
                    <a:ext uri="{9D8B030D-6E8A-4147-A177-3AD203B41FA5}">
                      <a16:colId xmlns:a16="http://schemas.microsoft.com/office/drawing/2014/main" val="2145614183"/>
                    </a:ext>
                  </a:extLst>
                </a:gridCol>
              </a:tblGrid>
              <a:tr h="639097">
                <a:tc>
                  <a:txBody>
                    <a:bodyPr/>
                    <a:lstStyle/>
                    <a:p>
                      <a:pPr algn="ctr"/>
                      <a:r>
                        <a:rPr lang="en-US" dirty="0"/>
                        <a:t>Capability</a:t>
                      </a:r>
                    </a:p>
                  </a:txBody>
                  <a:tcPr/>
                </a:tc>
                <a:tc>
                  <a:txBody>
                    <a:bodyPr/>
                    <a:lstStyle/>
                    <a:p>
                      <a:pPr algn="ctr"/>
                      <a:r>
                        <a:rPr lang="en-US" dirty="0"/>
                        <a:t>Workflow</a:t>
                      </a:r>
                    </a:p>
                  </a:txBody>
                  <a:tcPr/>
                </a:tc>
                <a:tc>
                  <a:txBody>
                    <a:bodyPr/>
                    <a:lstStyle/>
                    <a:p>
                      <a:pPr algn="ctr"/>
                      <a:r>
                        <a:rPr lang="en-US" dirty="0"/>
                        <a:t>Agent</a:t>
                      </a:r>
                    </a:p>
                  </a:txBody>
                  <a:tcPr/>
                </a:tc>
                <a:extLst>
                  <a:ext uri="{0D108BD9-81ED-4DB2-BD59-A6C34878D82A}">
                    <a16:rowId xmlns:a16="http://schemas.microsoft.com/office/drawing/2014/main" val="3980766079"/>
                  </a:ext>
                </a:extLst>
              </a:tr>
              <a:tr h="639097">
                <a:tc>
                  <a:txBody>
                    <a:bodyPr/>
                    <a:lstStyle/>
                    <a:p>
                      <a:pPr algn="ctr"/>
                      <a:r>
                        <a:rPr lang="en-US" dirty="0"/>
                        <a:t>Augmented LLMs</a:t>
                      </a:r>
                    </a:p>
                  </a:txBody>
                  <a:tcPr/>
                </a:tc>
                <a:tc>
                  <a:txBody>
                    <a:bodyPr/>
                    <a:lstStyle/>
                    <a:p>
                      <a:pPr algn="ctr"/>
                      <a:r>
                        <a:rPr lang="en-US" dirty="0"/>
                        <a:t>Yes</a:t>
                      </a:r>
                    </a:p>
                  </a:txBody>
                  <a:tcPr/>
                </a:tc>
                <a:tc>
                  <a:txBody>
                    <a:bodyPr/>
                    <a:lstStyle/>
                    <a:p>
                      <a:pPr algn="ctr"/>
                      <a:r>
                        <a:rPr lang="en-US" dirty="0"/>
                        <a:t>Yes</a:t>
                      </a:r>
                    </a:p>
                  </a:txBody>
                  <a:tcPr/>
                </a:tc>
                <a:extLst>
                  <a:ext uri="{0D108BD9-81ED-4DB2-BD59-A6C34878D82A}">
                    <a16:rowId xmlns:a16="http://schemas.microsoft.com/office/drawing/2014/main" val="1608392740"/>
                  </a:ext>
                </a:extLst>
              </a:tr>
              <a:tr h="639097">
                <a:tc>
                  <a:txBody>
                    <a:bodyPr/>
                    <a:lstStyle/>
                    <a:p>
                      <a:pPr algn="ctr"/>
                      <a:r>
                        <a:rPr lang="en-US" dirty="0"/>
                        <a:t>Control Flow</a:t>
                      </a:r>
                    </a:p>
                  </a:txBody>
                  <a:tcPr/>
                </a:tc>
                <a:tc>
                  <a:txBody>
                    <a:bodyPr/>
                    <a:lstStyle/>
                    <a:p>
                      <a:pPr algn="ctr"/>
                      <a:r>
                        <a:rPr lang="en-US" dirty="0"/>
                        <a:t>Fixed, pre-defined</a:t>
                      </a:r>
                    </a:p>
                  </a:txBody>
                  <a:tcPr/>
                </a:tc>
                <a:tc>
                  <a:txBody>
                    <a:bodyPr/>
                    <a:lstStyle/>
                    <a:p>
                      <a:pPr algn="ctr"/>
                      <a:r>
                        <a:rPr lang="en-US" dirty="0"/>
                        <a:t>Dynamic</a:t>
                      </a:r>
                    </a:p>
                  </a:txBody>
                  <a:tcPr/>
                </a:tc>
                <a:extLst>
                  <a:ext uri="{0D108BD9-81ED-4DB2-BD59-A6C34878D82A}">
                    <a16:rowId xmlns:a16="http://schemas.microsoft.com/office/drawing/2014/main" val="652577598"/>
                  </a:ext>
                </a:extLst>
              </a:tr>
              <a:tr h="639097">
                <a:tc>
                  <a:txBody>
                    <a:bodyPr/>
                    <a:lstStyle/>
                    <a:p>
                      <a:pPr algn="ctr"/>
                      <a:r>
                        <a:rPr lang="en-US" dirty="0"/>
                        <a:t>Costs</a:t>
                      </a:r>
                    </a:p>
                  </a:txBody>
                  <a:tcPr/>
                </a:tc>
                <a:tc>
                  <a:txBody>
                    <a:bodyPr/>
                    <a:lstStyle/>
                    <a:p>
                      <a:pPr algn="ctr"/>
                      <a:r>
                        <a:rPr lang="en-US" dirty="0"/>
                        <a:t>Predictable</a:t>
                      </a:r>
                    </a:p>
                  </a:txBody>
                  <a:tcPr/>
                </a:tc>
                <a:tc>
                  <a:txBody>
                    <a:bodyPr/>
                    <a:lstStyle/>
                    <a:p>
                      <a:pPr algn="ctr"/>
                      <a:r>
                        <a:rPr lang="en-US" dirty="0"/>
                        <a:t>More unpredictable</a:t>
                      </a:r>
                    </a:p>
                  </a:txBody>
                  <a:tcPr/>
                </a:tc>
                <a:extLst>
                  <a:ext uri="{0D108BD9-81ED-4DB2-BD59-A6C34878D82A}">
                    <a16:rowId xmlns:a16="http://schemas.microsoft.com/office/drawing/2014/main" val="808552698"/>
                  </a:ext>
                </a:extLst>
              </a:tr>
            </a:tbl>
          </a:graphicData>
        </a:graphic>
      </p:graphicFrame>
    </p:spTree>
    <p:extLst>
      <p:ext uri="{BB962C8B-B14F-4D97-AF65-F5344CB8AC3E}">
        <p14:creationId xmlns:p14="http://schemas.microsoft.com/office/powerpoint/2010/main" val="4207719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18">
          <a:extLst>
            <a:ext uri="{FF2B5EF4-FFF2-40B4-BE49-F238E27FC236}">
              <a16:creationId xmlns:a16="http://schemas.microsoft.com/office/drawing/2014/main" id="{EFA371DC-89AD-280C-72DD-40F472074F29}"/>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B30C8A20-8BA7-30CC-4DB1-DA5F8C429AD2}"/>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Agentic AI: Workflows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14086E05-D1C0-366D-1C09-42B46D9ACAC5}"/>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3356036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2AF91E7-F95B-79E0-4222-3CE4501C524B}"/>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7E5491C0-0298-34D0-CB7E-1D840AF514E7}"/>
              </a:ext>
            </a:extLst>
          </p:cNvPr>
          <p:cNvSpPr txBox="1"/>
          <p:nvPr/>
        </p:nvSpPr>
        <p:spPr>
          <a:xfrm>
            <a:off x="376364" y="1237355"/>
            <a:ext cx="11218176" cy="347787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Decompose into fixed sub-tasks; any programmatic checks can be added to ensure process is on track</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task can be easily and cleanly decomposed into fixed subtasks</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Generate marketing copy, then translate to different languages</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Write outline of document, check if it meets specific criteria, then write document</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1026" name="Picture 2">
            <a:extLst>
              <a:ext uri="{FF2B5EF4-FFF2-40B4-BE49-F238E27FC236}">
                <a16:creationId xmlns:a16="http://schemas.microsoft.com/office/drawing/2014/main" id="{06E77D5B-0809-CEB5-3F3E-76CF08BDC0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994" b="28079"/>
          <a:stretch>
            <a:fillRect/>
          </a:stretch>
        </p:blipFill>
        <p:spPr bwMode="auto">
          <a:xfrm>
            <a:off x="443634" y="4068457"/>
            <a:ext cx="11083636" cy="20741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6FBE6C1-C400-0090-C10A-EE45A814C623}"/>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4"/>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
        <p:nvSpPr>
          <p:cNvPr id="6" name="TextBox 5">
            <a:extLst>
              <a:ext uri="{FF2B5EF4-FFF2-40B4-BE49-F238E27FC236}">
                <a16:creationId xmlns:a16="http://schemas.microsoft.com/office/drawing/2014/main" id="{BB3C5312-831E-2DF8-1E1E-C8BCBF549C4E}"/>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Prompt Chaining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48B74C3D-A219-3CD6-D742-883574A05C1C}"/>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333845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D77F38E0-E9CA-4C8B-5E23-F751E7769BD2}"/>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D86C796B-53DC-D87F-F68C-FEDAE26C4507}"/>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cs typeface="Poppins"/>
                <a:sym typeface="Poppins"/>
              </a:rPr>
              <a:t>Day 1: Primers on LLMs, </a:t>
            </a:r>
            <a:r>
              <a:rPr kumimoji="0" lang="en-US" sz="3600" b="1" i="0" u="none" strike="noStrike" kern="0" cap="none" spc="0" normalizeH="0" baseline="0" noProof="0" dirty="0" err="1">
                <a:ln>
                  <a:noFill/>
                </a:ln>
                <a:solidFill>
                  <a:srgbClr val="FFFFFF"/>
                </a:solidFill>
                <a:effectLst/>
                <a:uLnTx/>
                <a:uFillTx/>
                <a:latin typeface="Poppins"/>
                <a:cs typeface="Poppins"/>
                <a:sym typeface="Poppins"/>
              </a:rPr>
              <a:t>LangChain</a:t>
            </a:r>
            <a:r>
              <a:rPr kumimoji="0" lang="en-US" sz="3600" b="1" i="0" u="none" strike="noStrike" kern="0" cap="none" spc="0" normalizeH="0" baseline="0" noProof="0" dirty="0">
                <a:ln>
                  <a:noFill/>
                </a:ln>
                <a:solidFill>
                  <a:srgbClr val="FFFFFF"/>
                </a:solidFill>
                <a:effectLst/>
                <a:uLnTx/>
                <a:uFillTx/>
                <a:latin typeface="Poppins"/>
                <a:cs typeface="Poppins"/>
                <a:sym typeface="Poppins"/>
              </a:rPr>
              <a:t> and RAG</a:t>
            </a:r>
            <a:endParaRPr kumimoji="0" lang="en-US" sz="2000" b="0" i="0" u="none" strike="noStrike" kern="0" cap="none" spc="0" normalizeH="0" baseline="0" noProof="0" dirty="0">
              <a:ln>
                <a:noFill/>
              </a:ln>
              <a:solidFill>
                <a:srgbClr val="000000"/>
              </a:solidFill>
              <a:effectLst/>
              <a:uLnTx/>
              <a:uFillTx/>
              <a:latin typeface="LabGrotesque-Bold"/>
              <a:sym typeface="LabGrotesque-Bold"/>
            </a:endParaRPr>
          </a:p>
        </p:txBody>
      </p:sp>
      <p:sp>
        <p:nvSpPr>
          <p:cNvPr id="2" name="TextBox 1">
            <a:extLst>
              <a:ext uri="{FF2B5EF4-FFF2-40B4-BE49-F238E27FC236}">
                <a16:creationId xmlns:a16="http://schemas.microsoft.com/office/drawing/2014/main" id="{10337CC5-2B72-80A7-1A52-AFCF3F56D1EA}"/>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sym typeface="LabGrotesque-Bold"/>
            </a:endParaRPr>
          </a:p>
        </p:txBody>
      </p:sp>
    </p:spTree>
    <p:extLst>
      <p:ext uri="{BB962C8B-B14F-4D97-AF65-F5344CB8AC3E}">
        <p14:creationId xmlns:p14="http://schemas.microsoft.com/office/powerpoint/2010/main" val="3299824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38529E3-A85B-6FDC-C471-CE86495CD653}"/>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2FD6A0DA-8B31-30A4-70E2-B959A1A72E7F}"/>
              </a:ext>
            </a:extLst>
          </p:cNvPr>
          <p:cNvSpPr txBox="1"/>
          <p:nvPr/>
        </p:nvSpPr>
        <p:spPr>
          <a:xfrm>
            <a:off x="304802" y="1275154"/>
            <a:ext cx="11218176" cy="375487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Direct an input into a specialized sub-task, ensuring separation of concerns</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distinct categories of tasks are better handled separately, and category classification is easy</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Directing customer service queries (general questions, refund requests, technical support)</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Routing questions based on complexity to smaller/more capable models, to optimize cost and speed</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4098" name="Picture 2">
            <a:extLst>
              <a:ext uri="{FF2B5EF4-FFF2-40B4-BE49-F238E27FC236}">
                <a16:creationId xmlns:a16="http://schemas.microsoft.com/office/drawing/2014/main" id="{9C50301F-A375-64C3-AA4F-6002C5BC3A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58" t="22310" r="17711" b="23673"/>
          <a:stretch>
            <a:fillRect/>
          </a:stretch>
        </p:blipFill>
        <p:spPr bwMode="auto">
          <a:xfrm>
            <a:off x="2348783" y="3783119"/>
            <a:ext cx="7130213" cy="24938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D030E1-E6EF-CC39-41E7-C30E96BDF889}"/>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Routing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D5A90C3F-04FB-2ACA-0580-937D78B5772C}"/>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07E8C69D-C6EC-32CD-0757-DD7DA3B5DCF5}"/>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2875137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6F16A0-7E9F-54E9-F953-111A54F02217}"/>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630A88F9-EEEF-D8EE-56F2-5939B8DC4C3E}"/>
              </a:ext>
            </a:extLst>
          </p:cNvPr>
          <p:cNvSpPr txBox="1"/>
          <p:nvPr/>
        </p:nvSpPr>
        <p:spPr>
          <a:xfrm>
            <a:off x="304802" y="1226201"/>
            <a:ext cx="11218176" cy="375487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Breaking down into different tasks and running multiple subtasks concurrently, post which aggregation is done. </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complex tasks can be broken down and parallelized for speed</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Guardrails, where one model instance processes user query and another screens for inappropriate requests</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Automating evals, where each LLM call evaluates a different aspect of performance</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6146" name="Picture 2">
            <a:extLst>
              <a:ext uri="{FF2B5EF4-FFF2-40B4-BE49-F238E27FC236}">
                <a16:creationId xmlns:a16="http://schemas.microsoft.com/office/drawing/2014/main" id="{D713DB25-F7C9-1A5B-C3A7-02D95FEAC3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39" t="22817" r="16128" b="23420"/>
          <a:stretch>
            <a:fillRect/>
          </a:stretch>
        </p:blipFill>
        <p:spPr bwMode="auto">
          <a:xfrm>
            <a:off x="2626520" y="3907557"/>
            <a:ext cx="7551703" cy="2482110"/>
          </a:xfrm>
          <a:prstGeom prst="rect">
            <a:avLst/>
          </a:prstGeom>
          <a:noFill/>
          <a:extLst>
            <a:ext uri="{909E8E84-426E-40DD-AFC4-6F175D3DCCD1}">
              <a14:hiddenFill xmlns:a14="http://schemas.microsoft.com/office/drawing/2010/main">
                <a:solidFill>
                  <a:srgbClr val="FFFFFF"/>
                </a:solidFill>
              </a14:hiddenFill>
            </a:ext>
          </a:extLst>
        </p:spPr>
      </p:pic>
      <p:pic>
        <p:nvPicPr>
          <p:cNvPr id="4" name="pasted-movie.png" descr="pasted-movie.png">
            <a:extLst>
              <a:ext uri="{FF2B5EF4-FFF2-40B4-BE49-F238E27FC236}">
                <a16:creationId xmlns:a16="http://schemas.microsoft.com/office/drawing/2014/main" id="{7A5C7B93-F713-DA96-612D-80BF4621EC09}"/>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5" name="TextBox 4">
            <a:extLst>
              <a:ext uri="{FF2B5EF4-FFF2-40B4-BE49-F238E27FC236}">
                <a16:creationId xmlns:a16="http://schemas.microsoft.com/office/drawing/2014/main" id="{358F4015-D138-BD46-FB0B-8DE3C89781DB}"/>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Parallelization (Sectioning)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Box 1">
            <a:extLst>
              <a:ext uri="{FF2B5EF4-FFF2-40B4-BE49-F238E27FC236}">
                <a16:creationId xmlns:a16="http://schemas.microsoft.com/office/drawing/2014/main" id="{01BF08BC-9579-AABD-CB07-8536C20E0727}"/>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2969425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510722E-E79A-C1EC-91EC-B511ACB7E80E}"/>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50149237-8386-A517-CE88-431FE5C1F8F1}"/>
              </a:ext>
            </a:extLst>
          </p:cNvPr>
          <p:cNvSpPr txBox="1"/>
          <p:nvPr/>
        </p:nvSpPr>
        <p:spPr>
          <a:xfrm>
            <a:off x="380907" y="1237352"/>
            <a:ext cx="11430186" cy="375487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Running same task multiple times concurrently to get diverse outputs, post which voting is done</a:t>
            </a: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higher confidence in the output is needed</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Reviewing a piece of code for vulnerabilities</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Evaluating whether a given piece of content is inappropriate, with different thresholds to balance false positives and negatives.</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4" name="Picture 2">
            <a:extLst>
              <a:ext uri="{FF2B5EF4-FFF2-40B4-BE49-F238E27FC236}">
                <a16:creationId xmlns:a16="http://schemas.microsoft.com/office/drawing/2014/main" id="{E5A22674-CD90-989F-7780-959A47B406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39" t="22817" r="16128" b="23420"/>
          <a:stretch>
            <a:fillRect/>
          </a:stretch>
        </p:blipFill>
        <p:spPr bwMode="auto">
          <a:xfrm>
            <a:off x="2013203" y="4258223"/>
            <a:ext cx="7551703" cy="2482110"/>
          </a:xfrm>
          <a:prstGeom prst="rect">
            <a:avLst/>
          </a:prstGeom>
          <a:noFill/>
          <a:extLst>
            <a:ext uri="{909E8E84-426E-40DD-AFC4-6F175D3DCCD1}">
              <a14:hiddenFill xmlns:a14="http://schemas.microsoft.com/office/drawing/2010/main">
                <a:solidFill>
                  <a:srgbClr val="FFFFFF"/>
                </a:solidFill>
              </a14:hiddenFill>
            </a:ext>
          </a:extLst>
        </p:spPr>
      </p:pic>
      <p:pic>
        <p:nvPicPr>
          <p:cNvPr id="5" name="pasted-movie.png" descr="pasted-movie.png">
            <a:extLst>
              <a:ext uri="{FF2B5EF4-FFF2-40B4-BE49-F238E27FC236}">
                <a16:creationId xmlns:a16="http://schemas.microsoft.com/office/drawing/2014/main" id="{EAC54C16-D0A6-08BB-CE4C-5748AB01E3BB}"/>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8" name="TextBox 7">
            <a:extLst>
              <a:ext uri="{FF2B5EF4-FFF2-40B4-BE49-F238E27FC236}">
                <a16:creationId xmlns:a16="http://schemas.microsoft.com/office/drawing/2014/main" id="{7CEDC942-7F92-FD0E-D90C-6A7FE0FD2A15}"/>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Parallelization (Voting)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Box 1">
            <a:extLst>
              <a:ext uri="{FF2B5EF4-FFF2-40B4-BE49-F238E27FC236}">
                <a16:creationId xmlns:a16="http://schemas.microsoft.com/office/drawing/2014/main" id="{2985AA8D-A406-9A2F-CEE6-B64683448733}"/>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493140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A0C362-7B1D-3C1E-0BDB-29BCEED76D7A}"/>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36C0F952-E195-41D7-218E-97B37FA36DBF}"/>
              </a:ext>
            </a:extLst>
          </p:cNvPr>
          <p:cNvSpPr txBox="1"/>
          <p:nvPr/>
        </p:nvSpPr>
        <p:spPr>
          <a:xfrm>
            <a:off x="304802" y="1211667"/>
            <a:ext cx="11430186" cy="2416046"/>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Complex tasks are broken down dynamically and combined</a:t>
            </a: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subtasks can’t be predicted, but need to be determined (also allows for more flexibility)</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Search tasks that involve gathering and analyzing information from many sources</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7170" name="Picture 2">
            <a:extLst>
              <a:ext uri="{FF2B5EF4-FFF2-40B4-BE49-F238E27FC236}">
                <a16:creationId xmlns:a16="http://schemas.microsoft.com/office/drawing/2014/main" id="{C454116A-E782-0307-E456-34B26527F3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59" t="20254" r="4718" b="21898"/>
          <a:stretch>
            <a:fillRect/>
          </a:stretch>
        </p:blipFill>
        <p:spPr bwMode="auto">
          <a:xfrm>
            <a:off x="1535954" y="3519153"/>
            <a:ext cx="9111005" cy="2427899"/>
          </a:xfrm>
          <a:prstGeom prst="rect">
            <a:avLst/>
          </a:prstGeom>
          <a:noFill/>
          <a:extLst>
            <a:ext uri="{909E8E84-426E-40DD-AFC4-6F175D3DCCD1}">
              <a14:hiddenFill xmlns:a14="http://schemas.microsoft.com/office/drawing/2010/main">
                <a:solidFill>
                  <a:srgbClr val="FFFFFF"/>
                </a:solidFill>
              </a14:hiddenFill>
            </a:ext>
          </a:extLst>
        </p:spPr>
      </p:pic>
      <p:pic>
        <p:nvPicPr>
          <p:cNvPr id="4" name="pasted-movie.png" descr="pasted-movie.png">
            <a:extLst>
              <a:ext uri="{FF2B5EF4-FFF2-40B4-BE49-F238E27FC236}">
                <a16:creationId xmlns:a16="http://schemas.microsoft.com/office/drawing/2014/main" id="{08E0830F-86D1-C80D-14AF-20AA98D32FAA}"/>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D93FEDAC-00E2-5583-3A4C-7B46FC41637A}"/>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Orchestrator-Worker</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Box 1">
            <a:extLst>
              <a:ext uri="{FF2B5EF4-FFF2-40B4-BE49-F238E27FC236}">
                <a16:creationId xmlns:a16="http://schemas.microsoft.com/office/drawing/2014/main" id="{1ED541AB-8F6D-A9D6-EF01-1F1BA8B590E2}"/>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326993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3E77D64-6548-0831-5171-C539D82755D8}"/>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D05F8283-4367-F5BF-6014-C5901A8A577D}"/>
              </a:ext>
            </a:extLst>
          </p:cNvPr>
          <p:cNvSpPr txBox="1"/>
          <p:nvPr/>
        </p:nvSpPr>
        <p:spPr>
          <a:xfrm>
            <a:off x="341146" y="1149877"/>
            <a:ext cx="11430186" cy="3323987"/>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LLM output is validated by another</a:t>
            </a: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1) LLM responses can be clearly evaluated (via criteria), 2) human feedback significantly improves LLM responses iteratively, and 3) whether LLM can provide such feedbacks </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Literary translation, where translator LLM responses can be improved with evaluator LLM’s critiques</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Complex search tasks where evaluator decides whether further searches are needed</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9218" name="Picture 2">
            <a:extLst>
              <a:ext uri="{FF2B5EF4-FFF2-40B4-BE49-F238E27FC236}">
                <a16:creationId xmlns:a16="http://schemas.microsoft.com/office/drawing/2014/main" id="{F19E8963-F8AF-C5D2-AB85-4FDD09B9A6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18" t="16284" r="10423" b="13529"/>
          <a:stretch>
            <a:fillRect/>
          </a:stretch>
        </p:blipFill>
        <p:spPr bwMode="auto">
          <a:xfrm>
            <a:off x="2511778" y="3882064"/>
            <a:ext cx="7315123" cy="2677973"/>
          </a:xfrm>
          <a:prstGeom prst="rect">
            <a:avLst/>
          </a:prstGeom>
          <a:noFill/>
          <a:extLst>
            <a:ext uri="{909E8E84-426E-40DD-AFC4-6F175D3DCCD1}">
              <a14:hiddenFill xmlns:a14="http://schemas.microsoft.com/office/drawing/2010/main">
                <a:solidFill>
                  <a:srgbClr val="FFFFFF"/>
                </a:solidFill>
              </a14:hiddenFill>
            </a:ext>
          </a:extLst>
        </p:spPr>
      </p:pic>
      <p:pic>
        <p:nvPicPr>
          <p:cNvPr id="4" name="pasted-movie.png" descr="pasted-movie.png">
            <a:extLst>
              <a:ext uri="{FF2B5EF4-FFF2-40B4-BE49-F238E27FC236}">
                <a16:creationId xmlns:a16="http://schemas.microsoft.com/office/drawing/2014/main" id="{0B450EBF-9E25-781D-9719-1A98B5EA1B19}"/>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61E5D982-19E4-5B50-5CF9-0F536DAB429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Evaluator-Optimizer</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Box 1">
            <a:extLst>
              <a:ext uri="{FF2B5EF4-FFF2-40B4-BE49-F238E27FC236}">
                <a16:creationId xmlns:a16="http://schemas.microsoft.com/office/drawing/2014/main" id="{56CD2780-8C6B-18AA-3F36-6061AB8F2BAC}"/>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3538977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4E45E4"/>
        </a:solidFill>
        <a:effectLst/>
      </p:bgPr>
    </p:bg>
    <p:spTree>
      <p:nvGrpSpPr>
        <p:cNvPr id="1" name="Shape 118">
          <a:extLst>
            <a:ext uri="{FF2B5EF4-FFF2-40B4-BE49-F238E27FC236}">
              <a16:creationId xmlns:a16="http://schemas.microsoft.com/office/drawing/2014/main" id="{54EA4B93-4C41-C02D-188B-178992E902D4}"/>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73332575-C4ED-7BEB-86A3-3343037A43F7}"/>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Agentic AI: Agents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5C079F5F-B619-DD2C-DBB9-B9A169DC76B3}"/>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786276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CA69719-1BC3-107C-6B04-42474E2D414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BFB47EF-3539-B579-D455-EE4E4451720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In contrast, Agents -</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9333914A-1E0D-711F-5F15-7C3C023455B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pic>
        <p:nvPicPr>
          <p:cNvPr id="2" name="Picture 2">
            <a:extLst>
              <a:ext uri="{FF2B5EF4-FFF2-40B4-BE49-F238E27FC236}">
                <a16:creationId xmlns:a16="http://schemas.microsoft.com/office/drawing/2014/main" id="{5B5E3789-2310-C481-3851-06E6703B3F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86" t="16284" r="18345" b="11246"/>
          <a:stretch>
            <a:fillRect/>
          </a:stretch>
        </p:blipFill>
        <p:spPr bwMode="auto">
          <a:xfrm>
            <a:off x="2984732" y="3757143"/>
            <a:ext cx="5786301" cy="27650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ECCFF1-0EA7-10A4-7AEE-AF53EB2332C3}"/>
              </a:ext>
            </a:extLst>
          </p:cNvPr>
          <p:cNvSpPr txBox="1"/>
          <p:nvPr/>
        </p:nvSpPr>
        <p:spPr>
          <a:xfrm>
            <a:off x="304802" y="981565"/>
            <a:ext cx="11430186" cy="2616101"/>
          </a:xfrm>
          <a:prstGeom prst="rect">
            <a:avLst/>
          </a:prstGeom>
          <a:noFill/>
        </p:spPr>
        <p:txBody>
          <a:bodyPr wrap="square" rtlCol="0">
            <a:spAutoFit/>
          </a:bodyPr>
          <a:lstStyle/>
          <a:p>
            <a:pPr marL="285750" lvl="0" indent="-285750">
              <a:spcAft>
                <a:spcPts val="600"/>
              </a:spcAft>
              <a:buFont typeface="Arial" panose="020B0604020202020204" pitchFamily="34" charset="0"/>
              <a:buChar char="•"/>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Goal: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With more advanced LLM capabilities (</a:t>
            </a:r>
            <a:r>
              <a:rPr lang="en-IN" dirty="0">
                <a:latin typeface="Work Sans" pitchFamily="2" charset="77"/>
              </a:rPr>
              <a:t>understanding complex inputs, engaging in reasoning and planning, using tools reliably, and recovering from errors), plan and operate independently while returning to human for feedback</a:t>
            </a:r>
            <a:endParaRPr lang="en-US" b="1"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When to Use: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For open-ended problems, where it’s difficult to predict required number of steps or find a fixed path</a:t>
            </a:r>
            <a:endParaRPr lang="en-US"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Many Use Cases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(complex)</a:t>
            </a:r>
          </a:p>
          <a:p>
            <a:pPr marL="742950" lvl="1" indent="-285750">
              <a:spcAft>
                <a:spcPts val="600"/>
              </a:spcAft>
              <a:buFont typeface="Arial" panose="020B0604020202020204" pitchFamily="34" charset="0"/>
              <a:buChar char="•"/>
              <a:defRPr/>
            </a:pPr>
            <a:r>
              <a:rPr lang="en-US" dirty="0">
                <a:solidFill>
                  <a:prstClr val="black"/>
                </a:solidFill>
                <a:latin typeface="Work Sans" pitchFamily="2" charset="77"/>
                <a:ea typeface="メイリオ"/>
              </a:rPr>
              <a:t>Customer support (talk, pull data, act, resolve)</a:t>
            </a:r>
          </a:p>
          <a:p>
            <a:pPr marL="742950" lvl="1" indent="-285750">
              <a:spcAft>
                <a:spcPts val="600"/>
              </a:spcAft>
              <a:buFont typeface="Arial" panose="020B0604020202020204" pitchFamily="34" charset="0"/>
              <a:buChar char="•"/>
              <a:defRPr/>
            </a:pPr>
            <a:r>
              <a:rPr kumimoji="0" lang="en-US" i="0" u="none" strike="noStrike" kern="1200" cap="none" spc="0" normalizeH="0" baseline="0" noProof="0" dirty="0">
                <a:ln>
                  <a:noFill/>
                </a:ln>
                <a:solidFill>
                  <a:prstClr val="black"/>
                </a:solidFill>
                <a:effectLst/>
                <a:uLnTx/>
                <a:uFillTx/>
                <a:latin typeface="Work Sans" pitchFamily="2" charset="77"/>
                <a:ea typeface="メイリオ"/>
              </a:rPr>
              <a:t>Coding agents (design, build, test, measure)</a:t>
            </a:r>
          </a:p>
        </p:txBody>
      </p:sp>
      <p:sp>
        <p:nvSpPr>
          <p:cNvPr id="4" name="TextBox 3">
            <a:extLst>
              <a:ext uri="{FF2B5EF4-FFF2-40B4-BE49-F238E27FC236}">
                <a16:creationId xmlns:a16="http://schemas.microsoft.com/office/drawing/2014/main" id="{AB154786-CDA5-2890-BDC5-BFF54F37A755}"/>
              </a:ext>
            </a:extLst>
          </p:cNvPr>
          <p:cNvSpPr txBox="1"/>
          <p:nvPr/>
        </p:nvSpPr>
        <p:spPr>
          <a:xfrm>
            <a:off x="10430406" y="6399091"/>
            <a:ext cx="1553630" cy="246221"/>
          </a:xfrm>
          <a:prstGeom prst="rect">
            <a:avLst/>
          </a:prstGeom>
          <a:noFill/>
        </p:spPr>
        <p:txBody>
          <a:bodyPr wrap="none" rtlCol="0">
            <a:spAutoFit/>
          </a:bodyPr>
          <a:lstStyle/>
          <a:p>
            <a:r>
              <a:rPr lang="en-US" sz="1000" i="1" dirty="0">
                <a:latin typeface="Work Sans" pitchFamily="2" charset="77"/>
                <a:hlinkClick r:id="rId5"/>
              </a:rPr>
              <a:t>Reference</a:t>
            </a:r>
            <a:r>
              <a:rPr lang="en-US" sz="1000" i="1" dirty="0">
                <a:latin typeface="Work Sans" pitchFamily="2" charset="77"/>
              </a:rPr>
              <a:t> </a:t>
            </a:r>
            <a:r>
              <a:rPr lang="en-US" sz="1000" i="1">
                <a:latin typeface="Work Sans" pitchFamily="2" charset="77"/>
              </a:rPr>
              <a:t>- Anthropic</a:t>
            </a:r>
            <a:endParaRPr lang="en-US" sz="1000" i="1" dirty="0">
              <a:latin typeface="Work Sans" pitchFamily="2" charset="77"/>
            </a:endParaRPr>
          </a:p>
        </p:txBody>
      </p:sp>
    </p:spTree>
    <p:extLst>
      <p:ext uri="{BB962C8B-B14F-4D97-AF65-F5344CB8AC3E}">
        <p14:creationId xmlns:p14="http://schemas.microsoft.com/office/powerpoint/2010/main" val="205201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28CA1-86C1-030C-C8B9-3DF4BE5C957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5F85A5B-6EA3-C82C-D080-5D05BEC25E9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Agents</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1685A9BA-A84F-2DF3-6ABE-08E4B885246A}"/>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pic>
        <p:nvPicPr>
          <p:cNvPr id="2" name="Picture 2">
            <a:extLst>
              <a:ext uri="{FF2B5EF4-FFF2-40B4-BE49-F238E27FC236}">
                <a16:creationId xmlns:a16="http://schemas.microsoft.com/office/drawing/2014/main" id="{8B3EC73D-5ED2-D1D4-D5B4-D225E436E1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86" t="16284" r="18345" b="11246"/>
          <a:stretch>
            <a:fillRect/>
          </a:stretch>
        </p:blipFill>
        <p:spPr bwMode="auto">
          <a:xfrm>
            <a:off x="2984732" y="3757143"/>
            <a:ext cx="5786301" cy="27650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B0C9B5-5CBB-8652-FD0E-49A1462CD66B}"/>
              </a:ext>
            </a:extLst>
          </p:cNvPr>
          <p:cNvSpPr txBox="1"/>
          <p:nvPr/>
        </p:nvSpPr>
        <p:spPr>
          <a:xfrm>
            <a:off x="304802" y="981565"/>
            <a:ext cx="11430186" cy="2616101"/>
          </a:xfrm>
          <a:prstGeom prst="rect">
            <a:avLst/>
          </a:prstGeom>
          <a:noFill/>
        </p:spPr>
        <p:txBody>
          <a:bodyPr wrap="square" rtlCol="0">
            <a:spAutoFit/>
          </a:bodyPr>
          <a:lstStyle/>
          <a:p>
            <a:pPr marL="285750" lvl="0" indent="-285750">
              <a:spcAft>
                <a:spcPts val="600"/>
              </a:spcAft>
              <a:buFont typeface="Arial" panose="020B0604020202020204" pitchFamily="34" charset="0"/>
              <a:buChar char="•"/>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Goal: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With more advanced LLM capabilities (</a:t>
            </a:r>
            <a:r>
              <a:rPr lang="en-IN" dirty="0">
                <a:latin typeface="Work Sans" pitchFamily="2" charset="77"/>
              </a:rPr>
              <a:t>understanding complex inputs, engaging in reasoning and planning, using tools reliably, and recovering from errors), plan and operate independently while returning to human for feedback</a:t>
            </a:r>
            <a:endParaRPr lang="en-US" b="1"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When to Use: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For open-ended problems, where it’s difficult to predict required number of steps or find a fixed path</a:t>
            </a:r>
            <a:endParaRPr lang="en-US"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Many Use Cases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(complex)</a:t>
            </a:r>
          </a:p>
          <a:p>
            <a:pPr marL="742950" lvl="1" indent="-285750">
              <a:spcAft>
                <a:spcPts val="600"/>
              </a:spcAft>
              <a:buFont typeface="Arial" panose="020B0604020202020204" pitchFamily="34" charset="0"/>
              <a:buChar char="•"/>
              <a:defRPr/>
            </a:pPr>
            <a:r>
              <a:rPr lang="en-US" dirty="0">
                <a:solidFill>
                  <a:prstClr val="black"/>
                </a:solidFill>
                <a:latin typeface="Work Sans" pitchFamily="2" charset="77"/>
                <a:ea typeface="メイリオ"/>
              </a:rPr>
              <a:t>Customer support (talk, pull data, act, resolve)</a:t>
            </a:r>
          </a:p>
          <a:p>
            <a:pPr marL="742950" lvl="1" indent="-285750">
              <a:spcAft>
                <a:spcPts val="600"/>
              </a:spcAft>
              <a:buFont typeface="Arial" panose="020B0604020202020204" pitchFamily="34" charset="0"/>
              <a:buChar char="•"/>
              <a:defRPr/>
            </a:pPr>
            <a:r>
              <a:rPr kumimoji="0" lang="en-US" i="0" u="none" strike="noStrike" kern="1200" cap="none" spc="0" normalizeH="0" baseline="0" noProof="0" dirty="0">
                <a:ln>
                  <a:noFill/>
                </a:ln>
                <a:solidFill>
                  <a:prstClr val="black"/>
                </a:solidFill>
                <a:effectLst/>
                <a:uLnTx/>
                <a:uFillTx/>
                <a:latin typeface="Work Sans" pitchFamily="2" charset="77"/>
                <a:ea typeface="メイリオ"/>
              </a:rPr>
              <a:t>Coding agents (design, build, test, measure)</a:t>
            </a:r>
          </a:p>
        </p:txBody>
      </p:sp>
      <p:sp>
        <p:nvSpPr>
          <p:cNvPr id="4" name="TextBox 3">
            <a:extLst>
              <a:ext uri="{FF2B5EF4-FFF2-40B4-BE49-F238E27FC236}">
                <a16:creationId xmlns:a16="http://schemas.microsoft.com/office/drawing/2014/main" id="{FB78EAE7-3418-2EBA-3BB2-9EE80D834E83}"/>
              </a:ext>
            </a:extLst>
          </p:cNvPr>
          <p:cNvSpPr txBox="1"/>
          <p:nvPr/>
        </p:nvSpPr>
        <p:spPr>
          <a:xfrm>
            <a:off x="10430406" y="6399091"/>
            <a:ext cx="1553630" cy="246221"/>
          </a:xfrm>
          <a:prstGeom prst="rect">
            <a:avLst/>
          </a:prstGeom>
          <a:noFill/>
        </p:spPr>
        <p:txBody>
          <a:bodyPr wrap="none" rtlCol="0">
            <a:spAutoFit/>
          </a:bodyPr>
          <a:lstStyle/>
          <a:p>
            <a:r>
              <a:rPr lang="en-US" sz="1000" i="1" dirty="0">
                <a:latin typeface="Work Sans" pitchFamily="2" charset="77"/>
                <a:hlinkClick r:id="rId5"/>
              </a:rPr>
              <a:t>Reference</a:t>
            </a:r>
            <a:r>
              <a:rPr lang="en-US" sz="1000" i="1" dirty="0">
                <a:latin typeface="Work Sans" pitchFamily="2" charset="77"/>
              </a:rPr>
              <a:t> </a:t>
            </a:r>
            <a:r>
              <a:rPr lang="en-US" sz="1000" i="1">
                <a:latin typeface="Work Sans" pitchFamily="2" charset="77"/>
              </a:rPr>
              <a:t>- Anthropic</a:t>
            </a:r>
            <a:endParaRPr lang="en-US" sz="1000" i="1" dirty="0">
              <a:latin typeface="Work Sans" pitchFamily="2" charset="77"/>
            </a:endParaRPr>
          </a:p>
        </p:txBody>
      </p:sp>
    </p:spTree>
    <p:extLst>
      <p:ext uri="{BB962C8B-B14F-4D97-AF65-F5344CB8AC3E}">
        <p14:creationId xmlns:p14="http://schemas.microsoft.com/office/powerpoint/2010/main" val="3519014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DAED7-6C03-B46B-4E2C-2E51E0A1CF7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D8F8EBD-71B6-1A6C-BD11-C96B0CDCD9B5}"/>
              </a:ext>
            </a:extLst>
          </p:cNvPr>
          <p:cNvPicPr>
            <a:picLocks noChangeAspect="1"/>
          </p:cNvPicPr>
          <p:nvPr/>
        </p:nvPicPr>
        <p:blipFill>
          <a:blip r:embed="rId3"/>
          <a:stretch>
            <a:fillRect/>
          </a:stretch>
        </p:blipFill>
        <p:spPr>
          <a:xfrm>
            <a:off x="2254857" y="2169013"/>
            <a:ext cx="7318065" cy="3287259"/>
          </a:xfrm>
          <a:prstGeom prst="rect">
            <a:avLst/>
          </a:prstGeom>
        </p:spPr>
      </p:pic>
      <p:sp>
        <p:nvSpPr>
          <p:cNvPr id="20" name="TextBox 19">
            <a:extLst>
              <a:ext uri="{FF2B5EF4-FFF2-40B4-BE49-F238E27FC236}">
                <a16:creationId xmlns:a16="http://schemas.microsoft.com/office/drawing/2014/main" id="{3F3C09D8-0978-1072-AAE6-D51E26609F69}"/>
              </a:ext>
            </a:extLst>
          </p:cNvPr>
          <p:cNvSpPr txBox="1"/>
          <p:nvPr/>
        </p:nvSpPr>
        <p:spPr>
          <a:xfrm>
            <a:off x="304802" y="1032965"/>
            <a:ext cx="1121817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Work Sans" pitchFamily="2" charset="77"/>
                <a:ea typeface="メイリオ"/>
              </a:rPr>
              <a:t>Agents are AI systems that leverage LLMs to reason through a solution, leveraging external tools, planning (like reflection and task decomposition), and having memory (short-term or long-term). </a:t>
            </a:r>
          </a:p>
        </p:txBody>
      </p:sp>
      <p:sp>
        <p:nvSpPr>
          <p:cNvPr id="5" name="TextBox 4">
            <a:extLst>
              <a:ext uri="{FF2B5EF4-FFF2-40B4-BE49-F238E27FC236}">
                <a16:creationId xmlns:a16="http://schemas.microsoft.com/office/drawing/2014/main" id="{7C5C8901-4DE5-C56D-6BBC-13813A79BFB5}"/>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What constitutes an AI Agent</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CB673C76-0063-14FA-5489-1CABB8D6F371}"/>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8" name="TextBox 7">
            <a:extLst>
              <a:ext uri="{FF2B5EF4-FFF2-40B4-BE49-F238E27FC236}">
                <a16:creationId xmlns:a16="http://schemas.microsoft.com/office/drawing/2014/main" id="{2A08863B-3616-F6DF-45B7-EA11A1304C70}"/>
              </a:ext>
            </a:extLst>
          </p:cNvPr>
          <p:cNvSpPr txBox="1"/>
          <p:nvPr/>
        </p:nvSpPr>
        <p:spPr>
          <a:xfrm>
            <a:off x="8869356" y="6435705"/>
            <a:ext cx="3033249" cy="248664"/>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20000"/>
              </a:spcBef>
              <a:spcAft>
                <a:spcPts val="600"/>
              </a:spcAft>
              <a:buClr>
                <a:srgbClr val="903163"/>
              </a:buClr>
              <a:buSzPct val="92000"/>
              <a:buFontTx/>
              <a:buNone/>
              <a:tabLst/>
              <a:defRPr/>
            </a:pPr>
            <a:r>
              <a:rPr kumimoji="0" lang="en-US" sz="900" b="0" i="1" u="none" strike="noStrike" kern="1200" cap="none" spc="0" normalizeH="0" baseline="0" noProof="0" dirty="0">
                <a:ln>
                  <a:noFill/>
                </a:ln>
                <a:solidFill>
                  <a:prstClr val="black"/>
                </a:solidFill>
                <a:effectLst/>
                <a:uLnTx/>
                <a:uFillTx/>
                <a:latin typeface="Work Sans" pitchFamily="2" charset="77"/>
              </a:rPr>
              <a:t>Source: Google’s Agents Whitepaper</a:t>
            </a:r>
          </a:p>
        </p:txBody>
      </p:sp>
    </p:spTree>
    <p:extLst>
      <p:ext uri="{BB962C8B-B14F-4D97-AF65-F5344CB8AC3E}">
        <p14:creationId xmlns:p14="http://schemas.microsoft.com/office/powerpoint/2010/main" val="2597775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E45E4"/>
        </a:solidFill>
        <a:effectLst/>
      </p:bgPr>
    </p:bg>
    <p:spTree>
      <p:nvGrpSpPr>
        <p:cNvPr id="1" name="Shape 118">
          <a:extLst>
            <a:ext uri="{FF2B5EF4-FFF2-40B4-BE49-F238E27FC236}">
              <a16:creationId xmlns:a16="http://schemas.microsoft.com/office/drawing/2014/main" id="{F3C0274C-A134-DA66-D7A4-89F9583F595D}"/>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95DD746B-52F1-F098-7DE5-5D5933474413}"/>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Deeper into Tools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23FCB511-9BDE-A3CE-08BB-DEE7B1F56683}"/>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3291761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07BB3-57EF-42BA-58F5-EEFDD36783EF}"/>
            </a:ext>
          </a:extLst>
        </p:cNvPr>
        <p:cNvGrpSpPr/>
        <p:nvPr/>
      </p:nvGrpSpPr>
      <p:grpSpPr>
        <a:xfrm>
          <a:off x="0" y="0"/>
          <a:ext cx="0" cy="0"/>
          <a:chOff x="0" y="0"/>
          <a:chExt cx="0" cy="0"/>
        </a:xfrm>
      </p:grpSpPr>
      <p:sp>
        <p:nvSpPr>
          <p:cNvPr id="2" name="Google Shape;119;p1">
            <a:extLst>
              <a:ext uri="{FF2B5EF4-FFF2-40B4-BE49-F238E27FC236}">
                <a16:creationId xmlns:a16="http://schemas.microsoft.com/office/drawing/2014/main" id="{30E7638B-3FE8-0D21-9D87-C4860CA536C2}"/>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Module 0: Setup</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3" name="pasted-movie.png" descr="pasted-movie.png">
            <a:extLst>
              <a:ext uri="{FF2B5EF4-FFF2-40B4-BE49-F238E27FC236}">
                <a16:creationId xmlns:a16="http://schemas.microsoft.com/office/drawing/2014/main" id="{39CB3D73-DDB8-A83A-FCFD-18F705CBCC63}"/>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41749132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D9FE9-7815-4E19-6776-0897E4243EB1}"/>
            </a:ext>
          </a:extLst>
        </p:cNvPr>
        <p:cNvGrpSpPr/>
        <p:nvPr/>
      </p:nvGrpSpPr>
      <p:grpSpPr>
        <a:xfrm>
          <a:off x="0" y="0"/>
          <a:ext cx="0" cy="0"/>
          <a:chOff x="0" y="0"/>
          <a:chExt cx="0" cy="0"/>
        </a:xfrm>
      </p:grpSpPr>
      <p:sp>
        <p:nvSpPr>
          <p:cNvPr id="16" name="Text Placeholder 5">
            <a:extLst>
              <a:ext uri="{FF2B5EF4-FFF2-40B4-BE49-F238E27FC236}">
                <a16:creationId xmlns:a16="http://schemas.microsoft.com/office/drawing/2014/main" id="{83252D2E-9E97-F390-0378-D690C1E49C8E}"/>
              </a:ext>
            </a:extLst>
          </p:cNvPr>
          <p:cNvSpPr txBox="1">
            <a:spLocks/>
          </p:cNvSpPr>
          <p:nvPr/>
        </p:nvSpPr>
        <p:spPr>
          <a:xfrm>
            <a:off x="192358" y="1170792"/>
            <a:ext cx="11298916" cy="5031084"/>
          </a:xfrm>
          <a:prstGeom prst="rect">
            <a:avLst/>
          </a:prstGeom>
        </p:spPr>
        <p:txBody>
          <a:bodyPr vert="horz" lIns="91440" tIns="45720" rIns="91440" bIns="45720" rtlCol="0" anchor="t" anchorCtr="0">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1200"/>
              </a:spcAft>
              <a:buClr>
                <a:srgbClr val="ED8428"/>
              </a:buClr>
              <a:buSzPct val="92000"/>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Work Sans" pitchFamily="2" charset="77"/>
              </a:rPr>
              <a:t>Function calling in Large Language Models (LLMs) enables these models to</a:t>
            </a:r>
            <a:r>
              <a:rPr kumimoji="0" lang="en-GB" sz="1800" b="1" i="0" u="none" strike="noStrike" kern="1200" cap="none" spc="0" normalizeH="0" baseline="0" noProof="0" dirty="0">
                <a:ln>
                  <a:noFill/>
                </a:ln>
                <a:solidFill>
                  <a:schemeClr val="tx1"/>
                </a:solidFill>
                <a:effectLst/>
                <a:uLnTx/>
                <a:uFillTx/>
                <a:latin typeface="Work Sans" pitchFamily="2" charset="77"/>
              </a:rPr>
              <a:t> interact with external tools and APIs</a:t>
            </a:r>
            <a:r>
              <a:rPr kumimoji="0" lang="en-GB" sz="1800" b="0" i="0" u="none" strike="noStrike" kern="1200" cap="none" spc="0" normalizeH="0" baseline="0" noProof="0" dirty="0">
                <a:ln>
                  <a:noFill/>
                </a:ln>
                <a:solidFill>
                  <a:schemeClr val="tx1"/>
                </a:solidFill>
                <a:effectLst/>
                <a:uLnTx/>
                <a:uFillTx/>
                <a:latin typeface="Work Sans" pitchFamily="2" charset="77"/>
              </a:rPr>
              <a:t>, thereby extending their capabilities beyond text generation to include real-time data retrieval</a:t>
            </a:r>
          </a:p>
        </p:txBody>
      </p:sp>
      <p:sp>
        <p:nvSpPr>
          <p:cNvPr id="5" name="TextBox 4">
            <a:extLst>
              <a:ext uri="{FF2B5EF4-FFF2-40B4-BE49-F238E27FC236}">
                <a16:creationId xmlns:a16="http://schemas.microsoft.com/office/drawing/2014/main" id="{1411295A-176E-8141-531D-BBB61DDF980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1CAA9661-480A-4F6F-A82D-1A2C4241CB83}"/>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425489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5ED22-5937-F5E0-E60E-50DBD8CC918D}"/>
            </a:ext>
          </a:extLst>
        </p:cNvPr>
        <p:cNvGrpSpPr/>
        <p:nvPr/>
      </p:nvGrpSpPr>
      <p:grpSpPr>
        <a:xfrm>
          <a:off x="0" y="0"/>
          <a:ext cx="0" cy="0"/>
          <a:chOff x="0" y="0"/>
          <a:chExt cx="0" cy="0"/>
        </a:xfrm>
      </p:grpSpPr>
      <p:sp>
        <p:nvSpPr>
          <p:cNvPr id="16" name="Text Placeholder 5">
            <a:extLst>
              <a:ext uri="{FF2B5EF4-FFF2-40B4-BE49-F238E27FC236}">
                <a16:creationId xmlns:a16="http://schemas.microsoft.com/office/drawing/2014/main" id="{F799E279-B15F-B664-7D5B-9CE78C0488B2}"/>
              </a:ext>
            </a:extLst>
          </p:cNvPr>
          <p:cNvSpPr txBox="1">
            <a:spLocks/>
          </p:cNvSpPr>
          <p:nvPr/>
        </p:nvSpPr>
        <p:spPr>
          <a:xfrm>
            <a:off x="192358" y="1170792"/>
            <a:ext cx="11298916" cy="5031084"/>
          </a:xfrm>
          <a:prstGeom prst="rect">
            <a:avLst/>
          </a:prstGeom>
        </p:spPr>
        <p:txBody>
          <a:bodyPr vert="horz" lIns="91440" tIns="45720" rIns="91440" bIns="45720" rtlCol="0" anchor="t" anchorCtr="0">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1200"/>
              </a:spcAft>
              <a:buClr>
                <a:srgbClr val="ED8428"/>
              </a:buClr>
              <a:buSzPct val="92000"/>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Work Sans" pitchFamily="2" charset="77"/>
              </a:rPr>
              <a:t>The function-calling feature is implemented using a combination of </a:t>
            </a:r>
            <a:r>
              <a:rPr kumimoji="0" lang="en-GB" sz="1800" b="1" i="0" u="none" strike="noStrike" kern="1200" cap="none" spc="0" normalizeH="0" baseline="0" noProof="0" dirty="0">
                <a:ln>
                  <a:noFill/>
                </a:ln>
                <a:solidFill>
                  <a:schemeClr val="tx1"/>
                </a:solidFill>
                <a:effectLst/>
                <a:uLnTx/>
                <a:uFillTx/>
                <a:latin typeface="Work Sans" pitchFamily="2" charset="77"/>
              </a:rPr>
              <a:t>fine-tuning, prompt engineering, and structured output generation </a:t>
            </a:r>
            <a:r>
              <a:rPr kumimoji="0" lang="en-GB" sz="1800" b="0" i="0" u="none" strike="noStrike" kern="1200" cap="none" spc="0" normalizeH="0" baseline="0" noProof="0" dirty="0">
                <a:ln>
                  <a:noFill/>
                </a:ln>
                <a:solidFill>
                  <a:schemeClr val="tx1"/>
                </a:solidFill>
                <a:effectLst/>
                <a:uLnTx/>
                <a:uFillTx/>
                <a:latin typeface="Work Sans" pitchFamily="2" charset="77"/>
              </a:rPr>
              <a:t>techniques.</a:t>
            </a:r>
          </a:p>
          <a:p>
            <a:pPr marL="915750" lvl="1" indent="-285750">
              <a:spcAft>
                <a:spcPts val="1200"/>
              </a:spcAft>
              <a:buClr>
                <a:srgbClr val="ED8428"/>
              </a:buClr>
              <a:buFont typeface="Arial" panose="020B0604020202020204" pitchFamily="34" charset="0"/>
              <a:buChar char="•"/>
              <a:defRPr/>
            </a:pPr>
            <a:r>
              <a:rPr lang="en-GB" b="1" dirty="0">
                <a:solidFill>
                  <a:schemeClr val="tx1"/>
                </a:solidFill>
                <a:latin typeface="Work Sans" pitchFamily="2" charset="77"/>
              </a:rPr>
              <a:t>Finetuning: </a:t>
            </a:r>
            <a:r>
              <a:rPr lang="en-GB" dirty="0">
                <a:solidFill>
                  <a:schemeClr val="tx1"/>
                </a:solidFill>
                <a:latin typeface="Work Sans" pitchFamily="2" charset="77"/>
              </a:rPr>
              <a:t>Teach the LLM to call functions, by showing it examples of user query – correct function</a:t>
            </a:r>
          </a:p>
          <a:p>
            <a:pPr marL="915750" lvl="1" indent="-285750">
              <a:spcAft>
                <a:spcPts val="1200"/>
              </a:spcAft>
              <a:buClr>
                <a:srgbClr val="ED8428"/>
              </a:buClr>
              <a:buFont typeface="Arial" panose="020B0604020202020204" pitchFamily="34" charset="0"/>
              <a:buChar char="•"/>
              <a:defRPr/>
            </a:pPr>
            <a:r>
              <a:rPr lang="en-GB" b="1" dirty="0">
                <a:solidFill>
                  <a:schemeClr val="tx1"/>
                </a:solidFill>
                <a:latin typeface="Work Sans" pitchFamily="2" charset="77"/>
              </a:rPr>
              <a:t>Prompt Engineering: </a:t>
            </a:r>
            <a:r>
              <a:rPr lang="en-GB" dirty="0">
                <a:solidFill>
                  <a:schemeClr val="tx1"/>
                </a:solidFill>
                <a:latin typeface="Work Sans" pitchFamily="2" charset="77"/>
              </a:rPr>
              <a:t>Include the function's name, a description of what it does, and a list of its required parameters and their data types</a:t>
            </a:r>
          </a:p>
          <a:p>
            <a:pPr marL="915750" lvl="1" indent="-285750">
              <a:spcAft>
                <a:spcPts val="1200"/>
              </a:spcAft>
              <a:buClr>
                <a:srgbClr val="ED8428"/>
              </a:buClr>
              <a:buFont typeface="Arial" panose="020B0604020202020204" pitchFamily="34" charset="0"/>
              <a:buChar char="•"/>
              <a:defRPr/>
            </a:pPr>
            <a:r>
              <a:rPr kumimoji="0" lang="en-GB" b="1" i="0" u="none" strike="noStrike" kern="1200" cap="none" spc="0" normalizeH="0" baseline="0" noProof="0" dirty="0">
                <a:ln>
                  <a:noFill/>
                </a:ln>
                <a:solidFill>
                  <a:schemeClr val="tx1"/>
                </a:solidFill>
                <a:effectLst/>
                <a:uLnTx/>
                <a:uFillTx/>
                <a:latin typeface="Work Sans" pitchFamily="2" charset="77"/>
              </a:rPr>
              <a:t>Structured Output Generation: </a:t>
            </a:r>
            <a:r>
              <a:rPr lang="en-GB" dirty="0">
                <a:solidFill>
                  <a:schemeClr val="tx1"/>
                </a:solidFill>
                <a:latin typeface="Work Sans" pitchFamily="2" charset="77"/>
              </a:rPr>
              <a:t>LLM should generate a structured output, typically a JSON, containing the function’s</a:t>
            </a:r>
            <a:r>
              <a:rPr kumimoji="0" lang="en-GB" b="1" i="0" u="none" strike="noStrike" kern="1200" cap="none" spc="0" normalizeH="0" baseline="0" noProof="0" dirty="0">
                <a:ln>
                  <a:noFill/>
                </a:ln>
                <a:solidFill>
                  <a:schemeClr val="tx1"/>
                </a:solidFill>
                <a:effectLst/>
                <a:uLnTx/>
                <a:uFillTx/>
                <a:latin typeface="Work Sans" pitchFamily="2" charset="77"/>
              </a:rPr>
              <a:t> </a:t>
            </a:r>
            <a:r>
              <a:rPr kumimoji="0" lang="en-GB" i="0" u="none" strike="noStrike" kern="1200" cap="none" spc="0" normalizeH="0" baseline="0" noProof="0" dirty="0">
                <a:ln>
                  <a:noFill/>
                </a:ln>
                <a:solidFill>
                  <a:schemeClr val="tx1"/>
                </a:solidFill>
                <a:effectLst/>
                <a:uLnTx/>
                <a:uFillTx/>
                <a:latin typeface="Work Sans" pitchFamily="2" charset="77"/>
              </a:rPr>
              <a:t>name and specific arguments needed</a:t>
            </a:r>
          </a:p>
          <a:p>
            <a:pPr marL="915750" lvl="1" indent="-285750">
              <a:spcAft>
                <a:spcPts val="1200"/>
              </a:spcAft>
              <a:buClr>
                <a:srgbClr val="ED8428"/>
              </a:buClr>
              <a:buFont typeface="Arial" panose="020B0604020202020204" pitchFamily="34" charset="0"/>
              <a:buChar char="•"/>
              <a:defRPr/>
            </a:pPr>
            <a:r>
              <a:rPr lang="en-GB" i="1" dirty="0">
                <a:solidFill>
                  <a:schemeClr val="tx1"/>
                </a:solidFill>
                <a:latin typeface="Work Sans" pitchFamily="2" charset="77"/>
              </a:rPr>
              <a:t>Note: </a:t>
            </a:r>
            <a:r>
              <a:rPr lang="en-GB" dirty="0">
                <a:solidFill>
                  <a:schemeClr val="tx1"/>
                </a:solidFill>
                <a:latin typeface="Work Sans" pitchFamily="2" charset="77"/>
              </a:rPr>
              <a:t>Prompt engineering tools is as important as overall prompt engineering, as agents often fail at their tasks when they don’t call tools the right way!</a:t>
            </a:r>
            <a:endParaRPr kumimoji="0" lang="en-GB" u="none" strike="noStrike" kern="1200" cap="none" spc="0" normalizeH="0" baseline="0" noProof="0" dirty="0">
              <a:ln>
                <a:noFill/>
              </a:ln>
              <a:solidFill>
                <a:schemeClr val="tx1"/>
              </a:solidFill>
              <a:effectLst/>
              <a:uLnTx/>
              <a:uFillTx/>
              <a:latin typeface="Work Sans" pitchFamily="2" charset="77"/>
            </a:endParaRPr>
          </a:p>
        </p:txBody>
      </p:sp>
      <p:sp>
        <p:nvSpPr>
          <p:cNvPr id="5" name="TextBox 4">
            <a:extLst>
              <a:ext uri="{FF2B5EF4-FFF2-40B4-BE49-F238E27FC236}">
                <a16:creationId xmlns:a16="http://schemas.microsoft.com/office/drawing/2014/main" id="{A3ECB72B-6391-D33D-BF2F-637D208440A8}"/>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CCDF8C7F-603D-F826-0A17-477FB75B137A}"/>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496040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EF87D-983D-C055-2A79-8238AC9CD37A}"/>
            </a:ext>
          </a:extLst>
        </p:cNvPr>
        <p:cNvGrpSpPr/>
        <p:nvPr/>
      </p:nvGrpSpPr>
      <p:grpSpPr>
        <a:xfrm>
          <a:off x="0" y="0"/>
          <a:ext cx="0" cy="0"/>
          <a:chOff x="0" y="0"/>
          <a:chExt cx="0" cy="0"/>
        </a:xfrm>
      </p:grpSpPr>
      <p:sp>
        <p:nvSpPr>
          <p:cNvPr id="16" name="Text Placeholder 5">
            <a:extLst>
              <a:ext uri="{FF2B5EF4-FFF2-40B4-BE49-F238E27FC236}">
                <a16:creationId xmlns:a16="http://schemas.microsoft.com/office/drawing/2014/main" id="{07D6B092-647B-60D0-F997-C0A7C6BA9921}"/>
              </a:ext>
            </a:extLst>
          </p:cNvPr>
          <p:cNvSpPr txBox="1">
            <a:spLocks/>
          </p:cNvSpPr>
          <p:nvPr/>
        </p:nvSpPr>
        <p:spPr>
          <a:xfrm>
            <a:off x="192358" y="1170792"/>
            <a:ext cx="11298916" cy="5031084"/>
          </a:xfrm>
          <a:prstGeom prst="rect">
            <a:avLst/>
          </a:prstGeom>
        </p:spPr>
        <p:txBody>
          <a:bodyPr vert="horz" lIns="91440" tIns="45720" rIns="91440" bIns="45720" rtlCol="0" anchor="t" anchorCtr="0">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1200"/>
              </a:spcAft>
              <a:buClr>
                <a:srgbClr val="ED8428"/>
              </a:buClr>
              <a:buSzPct val="92000"/>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Work Sans" pitchFamily="2" charset="77"/>
              </a:rPr>
              <a:t>Primary use cases that leverage function calling</a:t>
            </a:r>
            <a:r>
              <a:rPr kumimoji="0" lang="en-IN" sz="1800" b="0" i="0" u="none" strike="noStrike" kern="1200" cap="none" spc="0" normalizeH="0" baseline="0" noProof="0" dirty="0">
                <a:ln>
                  <a:noFill/>
                </a:ln>
                <a:solidFill>
                  <a:schemeClr val="tx1"/>
                </a:solidFill>
                <a:effectLst/>
                <a:uLnTx/>
                <a:uFillTx/>
                <a:latin typeface="Work Sans" pitchFamily="2" charset="77"/>
              </a:rPr>
              <a:t>:</a:t>
            </a:r>
          </a:p>
          <a:p>
            <a:pPr marL="971550" marR="0" lvl="1" indent="-285750" algn="l" defTabSz="457200" rtl="0" eaLnBrk="1" fontAlgn="auto" latinLnBrk="0" hangingPunct="1">
              <a:lnSpc>
                <a:spcPct val="100000"/>
              </a:lnSpc>
              <a:spcBef>
                <a:spcPct val="20000"/>
              </a:spcBef>
              <a:spcAft>
                <a:spcPts val="0"/>
              </a:spcAft>
              <a:buClr>
                <a:srgbClr val="ED8428"/>
              </a:buClr>
              <a:buSzPct val="92000"/>
              <a:buFont typeface="Wingdings 2" panose="05020102010507070707" pitchFamily="18" charset="2"/>
              <a:buChar char=""/>
              <a:tabLst/>
              <a:defRPr/>
            </a:pPr>
            <a:r>
              <a:rPr kumimoji="0" lang="en-GB" b="0" i="0" u="none" strike="noStrike" kern="1200" cap="none" spc="0" normalizeH="0" baseline="0" noProof="0" dirty="0">
                <a:ln>
                  <a:noFill/>
                </a:ln>
                <a:solidFill>
                  <a:schemeClr val="tx1"/>
                </a:solidFill>
                <a:effectLst/>
                <a:uLnTx/>
                <a:uFillTx/>
                <a:latin typeface="Work Sans" pitchFamily="2" charset="77"/>
              </a:rPr>
              <a:t>Agents</a:t>
            </a:r>
          </a:p>
          <a:p>
            <a:pPr marL="1241550" lvl="2" indent="-285750">
              <a:spcAft>
                <a:spcPts val="0"/>
              </a:spcAft>
              <a:buClr>
                <a:srgbClr val="ED8428"/>
              </a:buClr>
              <a:defRPr/>
            </a:pPr>
            <a:r>
              <a:rPr lang="en-IN" dirty="0"/>
              <a:t>For example, if you say, "What's the weather like in Boston?", the LLM can decide that it needs a weather API to get the answer. It then generates a structured function call (e.g., </a:t>
            </a:r>
            <a:r>
              <a:rPr lang="en-IN" dirty="0" err="1"/>
              <a:t>get_weather</a:t>
            </a:r>
            <a:r>
              <a:rPr lang="en-IN" dirty="0"/>
              <a:t>(location="Boston")), which your application executes. The results from that API are then sent back to the LLM, which uses them to formulate a natural language response like, "The weather in Boston is currently sunny and 75°F.”</a:t>
            </a:r>
          </a:p>
          <a:p>
            <a:pPr marL="1241550" lvl="2" indent="-285750">
              <a:spcAft>
                <a:spcPts val="0"/>
              </a:spcAft>
              <a:buClr>
                <a:srgbClr val="ED8428"/>
              </a:buClr>
              <a:defRPr/>
            </a:pPr>
            <a:endParaRPr lang="en-IN" dirty="0"/>
          </a:p>
          <a:p>
            <a:pPr marL="971550" lvl="1" indent="-285750">
              <a:spcAft>
                <a:spcPts val="0"/>
              </a:spcAft>
              <a:buClr>
                <a:srgbClr val="ED8428"/>
              </a:buClr>
              <a:defRPr/>
            </a:pPr>
            <a:r>
              <a:rPr lang="en-IN" dirty="0"/>
              <a:t>Complex multi-turn chatbots</a:t>
            </a:r>
          </a:p>
          <a:p>
            <a:pPr marL="1241550" lvl="2" indent="-285750">
              <a:spcAft>
                <a:spcPts val="0"/>
              </a:spcAft>
              <a:buClr>
                <a:srgbClr val="ED8428"/>
              </a:buClr>
              <a:defRPr/>
            </a:pPr>
            <a:r>
              <a:rPr lang="en-IN" dirty="0"/>
              <a:t>By using function calls, the chatbot can "write" to a memory or database and "read" from it in subsequent turns.</a:t>
            </a:r>
          </a:p>
          <a:p>
            <a:pPr marL="1241550" lvl="2" indent="-285750">
              <a:spcAft>
                <a:spcPts val="0"/>
              </a:spcAft>
              <a:buClr>
                <a:srgbClr val="ED8428"/>
              </a:buClr>
              <a:defRPr/>
            </a:pPr>
            <a:endParaRPr kumimoji="0" lang="en-GB" b="0" i="0" u="none" strike="noStrike" kern="1200" cap="none" spc="0" normalizeH="0" baseline="0" noProof="0" dirty="0">
              <a:ln>
                <a:noFill/>
              </a:ln>
              <a:solidFill>
                <a:schemeClr val="tx1"/>
              </a:solidFill>
              <a:effectLst/>
              <a:uLnTx/>
              <a:uFillTx/>
              <a:latin typeface="Work Sans" pitchFamily="2" charset="77"/>
            </a:endParaRPr>
          </a:p>
          <a:p>
            <a:pPr marL="971550" marR="0" lvl="1" indent="-285750" algn="l" defTabSz="457200" rtl="0" eaLnBrk="1" fontAlgn="auto" latinLnBrk="0" hangingPunct="1">
              <a:lnSpc>
                <a:spcPct val="100000"/>
              </a:lnSpc>
              <a:spcBef>
                <a:spcPct val="20000"/>
              </a:spcBef>
              <a:spcAft>
                <a:spcPts val="0"/>
              </a:spcAft>
              <a:buClr>
                <a:srgbClr val="ED8428"/>
              </a:buClr>
              <a:buSzPct val="92000"/>
              <a:buFont typeface="Wingdings 2" panose="05020102010507070707" pitchFamily="18" charset="2"/>
              <a:buChar char=""/>
              <a:tabLst/>
              <a:defRPr/>
            </a:pPr>
            <a:r>
              <a:rPr kumimoji="0" lang="en-GB" b="0" i="0" u="none" strike="noStrike" kern="1200" cap="none" spc="0" normalizeH="0" baseline="0" noProof="0" dirty="0">
                <a:ln>
                  <a:noFill/>
                </a:ln>
                <a:solidFill>
                  <a:schemeClr val="tx1"/>
                </a:solidFill>
                <a:effectLst/>
                <a:uLnTx/>
                <a:uFillTx/>
                <a:latin typeface="Work Sans" pitchFamily="2" charset="77"/>
              </a:rPr>
              <a:t>Batch inference feature extraction</a:t>
            </a:r>
          </a:p>
          <a:p>
            <a:pPr marL="1241550" lvl="2" indent="-285750">
              <a:spcAft>
                <a:spcPts val="0"/>
              </a:spcAft>
              <a:buClr>
                <a:srgbClr val="ED8428"/>
              </a:buClr>
              <a:defRPr/>
            </a:pPr>
            <a:r>
              <a:rPr lang="en-IN" dirty="0"/>
              <a:t>For example, you could have millions of customer reviews and use an LLM with a function-calling capability to extract key information like </a:t>
            </a:r>
            <a:r>
              <a:rPr lang="en-IN" dirty="0" err="1"/>
              <a:t>product_name</a:t>
            </a:r>
            <a:r>
              <a:rPr lang="en-IN" dirty="0"/>
              <a:t>, sentiment (positive/negative), and </a:t>
            </a:r>
            <a:r>
              <a:rPr lang="en-IN" dirty="0" err="1"/>
              <a:t>key_complaint</a:t>
            </a:r>
            <a:r>
              <a:rPr lang="en-IN" dirty="0"/>
              <a:t>.</a:t>
            </a:r>
            <a:endParaRPr kumimoji="0" lang="en-GB" b="0" i="0" u="none" strike="noStrike" kern="1200" cap="none" spc="0" normalizeH="0" baseline="0" noProof="0" dirty="0">
              <a:ln>
                <a:noFill/>
              </a:ln>
              <a:solidFill>
                <a:schemeClr val="tx1"/>
              </a:solidFill>
              <a:effectLst/>
              <a:uLnTx/>
              <a:uFillTx/>
              <a:latin typeface="Work Sans" pitchFamily="2" charset="77"/>
            </a:endParaRPr>
          </a:p>
          <a:p>
            <a:pPr marL="971550" marR="0" lvl="1" indent="-285750" algn="l" defTabSz="457200" rtl="0" eaLnBrk="1" fontAlgn="auto" latinLnBrk="0" hangingPunct="1">
              <a:lnSpc>
                <a:spcPct val="100000"/>
              </a:lnSpc>
              <a:spcBef>
                <a:spcPct val="20000"/>
              </a:spcBef>
              <a:spcAft>
                <a:spcPts val="0"/>
              </a:spcAft>
              <a:buClr>
                <a:srgbClr val="ED8428"/>
              </a:buClr>
              <a:buSzPct val="92000"/>
              <a:buFont typeface="Wingdings 2" panose="05020102010507070707" pitchFamily="18" charset="2"/>
              <a:buChar char=""/>
              <a:tabLst/>
              <a:defRPr/>
            </a:pPr>
            <a:endParaRPr lang="en-GB" dirty="0">
              <a:solidFill>
                <a:schemeClr val="tx1"/>
              </a:solidFill>
              <a:latin typeface="Work Sans" pitchFamily="2" charset="77"/>
            </a:endParaRPr>
          </a:p>
          <a:p>
            <a:pPr marL="971550" marR="0" lvl="1" indent="-285750" algn="l" defTabSz="457200" rtl="0" eaLnBrk="1" fontAlgn="auto" latinLnBrk="0" hangingPunct="1">
              <a:lnSpc>
                <a:spcPct val="100000"/>
              </a:lnSpc>
              <a:spcBef>
                <a:spcPct val="20000"/>
              </a:spcBef>
              <a:spcAft>
                <a:spcPts val="0"/>
              </a:spcAft>
              <a:buClr>
                <a:srgbClr val="ED8428"/>
              </a:buClr>
              <a:buSzPct val="92000"/>
              <a:buFont typeface="Wingdings 2" panose="05020102010507070707" pitchFamily="18" charset="2"/>
              <a:buChar char=""/>
              <a:tabLst/>
              <a:defRPr/>
            </a:pPr>
            <a:r>
              <a:rPr kumimoji="0" lang="en-GB" b="0" i="0" u="none" strike="noStrike" kern="1200" cap="none" spc="0" normalizeH="0" baseline="0" noProof="0" dirty="0">
                <a:ln>
                  <a:noFill/>
                </a:ln>
                <a:solidFill>
                  <a:schemeClr val="tx1"/>
                </a:solidFill>
                <a:effectLst/>
                <a:uLnTx/>
                <a:uFillTx/>
                <a:latin typeface="Work Sans" pitchFamily="2" charset="77"/>
              </a:rPr>
              <a:t>Structured output generation</a:t>
            </a:r>
          </a:p>
          <a:p>
            <a:pPr marL="1241550" lvl="2" indent="-285750">
              <a:spcAft>
                <a:spcPts val="0"/>
              </a:spcAft>
              <a:buClr>
                <a:srgbClr val="ED8428"/>
              </a:buClr>
              <a:defRPr/>
            </a:pPr>
            <a:r>
              <a:rPr lang="en-GB" dirty="0">
                <a:solidFill>
                  <a:schemeClr val="tx1"/>
                </a:solidFill>
                <a:latin typeface="Work Sans" pitchFamily="2" charset="77"/>
              </a:rPr>
              <a:t>In general!</a:t>
            </a:r>
            <a:endParaRPr kumimoji="0" lang="en-IN" b="0" i="0" u="none" strike="noStrike" kern="1200" cap="none" spc="0" normalizeH="0" baseline="0" noProof="0" dirty="0">
              <a:ln>
                <a:noFill/>
              </a:ln>
              <a:solidFill>
                <a:schemeClr val="tx1"/>
              </a:solidFill>
              <a:effectLst/>
              <a:uLnTx/>
              <a:uFillTx/>
              <a:latin typeface="Work Sans" pitchFamily="2" charset="77"/>
            </a:endParaRPr>
          </a:p>
        </p:txBody>
      </p:sp>
      <p:sp>
        <p:nvSpPr>
          <p:cNvPr id="5" name="TextBox 4">
            <a:extLst>
              <a:ext uri="{FF2B5EF4-FFF2-40B4-BE49-F238E27FC236}">
                <a16:creationId xmlns:a16="http://schemas.microsoft.com/office/drawing/2014/main" id="{921FFCAB-7CB8-EB4B-7409-A04DA44D4EF1}"/>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FF06C274-1438-B4AA-999D-CF7816AF21E5}"/>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910798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2DBA2-4203-069D-CBB2-C6DB57F53FA9}"/>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B384624A-9ABD-B09C-AE4B-6D350A738B6B}"/>
              </a:ext>
            </a:extLst>
          </p:cNvPr>
          <p:cNvSpPr txBox="1"/>
          <p:nvPr/>
        </p:nvSpPr>
        <p:spPr>
          <a:xfrm>
            <a:off x="4002317" y="2723313"/>
            <a:ext cx="4187365" cy="338554"/>
          </a:xfrm>
          <a:prstGeom prst="rect">
            <a:avLst/>
          </a:prstGeom>
          <a:noFill/>
        </p:spPr>
        <p:txBody>
          <a:bodyPr wrap="none" rtlCol="0">
            <a:spAutoFit/>
          </a:bodyPr>
          <a:lstStyle/>
          <a:p>
            <a:pPr defTabSz="914400">
              <a:defRPr/>
            </a:pPr>
            <a:r>
              <a:rPr lang="en-US" sz="1600" b="1" i="1" dirty="0">
                <a:solidFill>
                  <a:srgbClr val="000000"/>
                </a:solidFill>
                <a:latin typeface="Work Sans" pitchFamily="2" charset="77"/>
                <a:ea typeface="メイリオ"/>
                <a:hlinkClick r:id="rId3"/>
              </a:rPr>
              <a:t>Berkeley Function-Calling Leaderboard</a:t>
            </a:r>
            <a:endParaRPr lang="en-US" sz="1600" b="1" i="1" dirty="0">
              <a:solidFill>
                <a:srgbClr val="000000"/>
              </a:solidFill>
              <a:latin typeface="Work Sans" pitchFamily="2" charset="77"/>
              <a:ea typeface="メイリオ"/>
            </a:endParaRPr>
          </a:p>
        </p:txBody>
      </p:sp>
      <p:sp>
        <p:nvSpPr>
          <p:cNvPr id="5" name="TextBox 4">
            <a:extLst>
              <a:ext uri="{FF2B5EF4-FFF2-40B4-BE49-F238E27FC236}">
                <a16:creationId xmlns:a16="http://schemas.microsoft.com/office/drawing/2014/main" id="{53C1C251-CBEE-A074-C893-118FFCBCB99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C73D77C4-8A06-92DA-2109-99AA39D4AD25}"/>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2" name="Text Placeholder 5">
            <a:extLst>
              <a:ext uri="{FF2B5EF4-FFF2-40B4-BE49-F238E27FC236}">
                <a16:creationId xmlns:a16="http://schemas.microsoft.com/office/drawing/2014/main" id="{DF1C44B5-ECA0-F49D-41BC-6F42C6887094}"/>
              </a:ext>
            </a:extLst>
          </p:cNvPr>
          <p:cNvSpPr txBox="1">
            <a:spLocks/>
          </p:cNvSpPr>
          <p:nvPr/>
        </p:nvSpPr>
        <p:spPr>
          <a:xfrm>
            <a:off x="192358" y="1170792"/>
            <a:ext cx="11298916" cy="5031084"/>
          </a:xfrm>
          <a:prstGeom prst="rect">
            <a:avLst/>
          </a:prstGeom>
        </p:spPr>
        <p:txBody>
          <a:bodyPr vert="horz" lIns="91440" tIns="45720" rIns="91440" bIns="45720" rtlCol="0" anchor="t" anchorCtr="0">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1200"/>
              </a:spcAft>
              <a:buClr>
                <a:srgbClr val="ED8428"/>
              </a:buClr>
              <a:buSzPct val="92000"/>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Work Sans" pitchFamily="2" charset="77"/>
              </a:rPr>
              <a:t>Not all LLMs are made the same, and LLMs differ in their capabilities to call the right tools</a:t>
            </a:r>
            <a:endParaRPr kumimoji="0" lang="en-IN" b="0" i="0" u="none" strike="noStrike" kern="1200" cap="none" spc="0" normalizeH="0" baseline="0" noProof="0" dirty="0">
              <a:ln>
                <a:noFill/>
              </a:ln>
              <a:solidFill>
                <a:schemeClr val="tx1"/>
              </a:solidFill>
              <a:effectLst/>
              <a:uLnTx/>
              <a:uFillTx/>
              <a:latin typeface="Work Sans" pitchFamily="2" charset="77"/>
            </a:endParaRPr>
          </a:p>
        </p:txBody>
      </p:sp>
    </p:spTree>
    <p:extLst>
      <p:ext uri="{BB962C8B-B14F-4D97-AF65-F5344CB8AC3E}">
        <p14:creationId xmlns:p14="http://schemas.microsoft.com/office/powerpoint/2010/main" val="11664780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2FB2C-D481-ED45-74C8-D5B26D0842C2}"/>
            </a:ext>
          </a:extLst>
        </p:cNvPr>
        <p:cNvGrpSpPr/>
        <p:nvPr/>
      </p:nvGrpSpPr>
      <p:grpSpPr>
        <a:xfrm>
          <a:off x="0" y="0"/>
          <a:ext cx="0" cy="0"/>
          <a:chOff x="0" y="0"/>
          <a:chExt cx="0" cy="0"/>
        </a:xfrm>
      </p:grpSpPr>
      <p:pic>
        <p:nvPicPr>
          <p:cNvPr id="17" name="Picture 2" descr="Function Calling Diagram Steps">
            <a:extLst>
              <a:ext uri="{FF2B5EF4-FFF2-40B4-BE49-F238E27FC236}">
                <a16:creationId xmlns:a16="http://schemas.microsoft.com/office/drawing/2014/main" id="{D54270F2-3544-4438-6AB9-7462A41671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6190" y="873769"/>
            <a:ext cx="3872112" cy="557212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25C5DC1-997C-2A32-DBCD-203D601234CE}"/>
              </a:ext>
            </a:extLst>
          </p:cNvPr>
          <p:cNvSpPr txBox="1"/>
          <p:nvPr/>
        </p:nvSpPr>
        <p:spPr>
          <a:xfrm>
            <a:off x="7993437" y="6230451"/>
            <a:ext cx="1327608" cy="215444"/>
          </a:xfrm>
          <a:prstGeom prst="rect">
            <a:avLst/>
          </a:prstGeom>
          <a:noFill/>
        </p:spPr>
        <p:txBody>
          <a:bodyPr wrap="none" rtlCol="0">
            <a:spAutoFit/>
          </a:bodyPr>
          <a:lstStyle/>
          <a:p>
            <a:pPr defTabSz="914400">
              <a:defRPr/>
            </a:pPr>
            <a:r>
              <a:rPr lang="en-US" sz="800" i="1" dirty="0">
                <a:solidFill>
                  <a:srgbClr val="000000"/>
                </a:solidFill>
                <a:latin typeface="Work Sans" pitchFamily="2" charset="77"/>
                <a:ea typeface="メイリオ"/>
              </a:rPr>
              <a:t>Image Source: </a:t>
            </a:r>
            <a:r>
              <a:rPr lang="en-US" sz="800" i="1" dirty="0">
                <a:solidFill>
                  <a:srgbClr val="000000"/>
                </a:solidFill>
                <a:latin typeface="Work Sans" pitchFamily="2" charset="77"/>
                <a:ea typeface="メイリオ"/>
                <a:hlinkClick r:id="rId4"/>
              </a:rPr>
              <a:t>OpenAI</a:t>
            </a:r>
            <a:r>
              <a:rPr lang="en-US" sz="800" i="1" dirty="0">
                <a:solidFill>
                  <a:srgbClr val="000000"/>
                </a:solidFill>
                <a:latin typeface="Work Sans" pitchFamily="2" charset="77"/>
                <a:ea typeface="メイリオ"/>
              </a:rPr>
              <a:t> </a:t>
            </a:r>
          </a:p>
        </p:txBody>
      </p:sp>
      <p:sp>
        <p:nvSpPr>
          <p:cNvPr id="5" name="TextBox 4">
            <a:extLst>
              <a:ext uri="{FF2B5EF4-FFF2-40B4-BE49-F238E27FC236}">
                <a16:creationId xmlns:a16="http://schemas.microsoft.com/office/drawing/2014/main" id="{408B4705-6EBF-842E-9501-A4B78C549068}"/>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AFA4A26F-6E8F-F566-1D8F-6EA8509DBF6F}"/>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B54E384D-94F7-98DB-6D27-BCD4A59C0AA0}"/>
              </a:ext>
            </a:extLst>
          </p:cNvPr>
          <p:cNvSpPr txBox="1"/>
          <p:nvPr/>
        </p:nvSpPr>
        <p:spPr>
          <a:xfrm>
            <a:off x="1484671" y="3182779"/>
            <a:ext cx="1939955" cy="246221"/>
          </a:xfrm>
          <a:prstGeom prst="rect">
            <a:avLst/>
          </a:prstGeom>
          <a:noFill/>
        </p:spPr>
        <p:txBody>
          <a:bodyPr wrap="none" rtlCol="0">
            <a:spAutoFit/>
          </a:bodyPr>
          <a:lstStyle/>
          <a:p>
            <a:r>
              <a:rPr lang="en-US" sz="1000" i="1" dirty="0">
                <a:latin typeface="Work Sans" pitchFamily="2" charset="77"/>
              </a:rPr>
              <a:t>How the Execution Happens</a:t>
            </a:r>
          </a:p>
        </p:txBody>
      </p:sp>
    </p:spTree>
    <p:extLst>
      <p:ext uri="{BB962C8B-B14F-4D97-AF65-F5344CB8AC3E}">
        <p14:creationId xmlns:p14="http://schemas.microsoft.com/office/powerpoint/2010/main" val="489706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4E45E4"/>
        </a:solidFill>
        <a:effectLst/>
      </p:bgPr>
    </p:bg>
    <p:spTree>
      <p:nvGrpSpPr>
        <p:cNvPr id="1" name="Shape 118">
          <a:extLst>
            <a:ext uri="{FF2B5EF4-FFF2-40B4-BE49-F238E27FC236}">
              <a16:creationId xmlns:a16="http://schemas.microsoft.com/office/drawing/2014/main" id="{329841D3-A3A8-F3AB-B886-FA79EC956D52}"/>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1B53F684-B914-0485-E28C-E3E23E3F99E4}"/>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Agentic Design Patterns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B5413856-FDF5-5380-B023-535A3BE369DA}"/>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577669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F3390-4114-B9E5-DA57-9F8CAA21E70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6141789-6075-819F-8DA0-6E75C281C3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42" t="6927" r="8849" b="7626"/>
          <a:stretch/>
        </p:blipFill>
        <p:spPr bwMode="auto">
          <a:xfrm>
            <a:off x="1225357" y="3023905"/>
            <a:ext cx="3252390" cy="294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A9912E5-6B8C-2E70-111A-34D2AB502175}"/>
              </a:ext>
            </a:extLst>
          </p:cNvPr>
          <p:cNvSpPr txBox="1"/>
          <p:nvPr/>
        </p:nvSpPr>
        <p:spPr>
          <a:xfrm>
            <a:off x="8785028" y="6537579"/>
            <a:ext cx="35513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1" u="none" strike="noStrike" kern="1200" cap="none" spc="0" normalizeH="0" baseline="0" noProof="0" dirty="0">
                <a:ln>
                  <a:noFill/>
                </a:ln>
                <a:solidFill>
                  <a:srgbClr val="000000"/>
                </a:solidFill>
                <a:effectLst/>
                <a:uLnTx/>
                <a:uFillTx/>
                <a:latin typeface="Work Sans" pitchFamily="2" charset="77"/>
                <a:ea typeface="メイリオ"/>
                <a:hlinkClick r:id="rId4"/>
              </a:rPr>
              <a:t>ReAct: Synergizing Reasoning and Acting in Language Models</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endParaRPr>
          </a:p>
        </p:txBody>
      </p:sp>
      <p:pic>
        <p:nvPicPr>
          <p:cNvPr id="7" name="Picture 6">
            <a:extLst>
              <a:ext uri="{FF2B5EF4-FFF2-40B4-BE49-F238E27FC236}">
                <a16:creationId xmlns:a16="http://schemas.microsoft.com/office/drawing/2014/main" id="{4BA3E879-8312-05BA-E4AF-700644F0D808}"/>
              </a:ext>
            </a:extLst>
          </p:cNvPr>
          <p:cNvPicPr>
            <a:picLocks noChangeAspect="1"/>
          </p:cNvPicPr>
          <p:nvPr/>
        </p:nvPicPr>
        <p:blipFill>
          <a:blip r:embed="rId5"/>
          <a:srcRect l="16284" t="6660" r="16808" b="5431"/>
          <a:stretch/>
        </p:blipFill>
        <p:spPr>
          <a:xfrm>
            <a:off x="5747304" y="2714387"/>
            <a:ext cx="5344581" cy="3187430"/>
          </a:xfrm>
          <a:prstGeom prst="rect">
            <a:avLst/>
          </a:prstGeom>
        </p:spPr>
      </p:pic>
      <p:sp>
        <p:nvSpPr>
          <p:cNvPr id="9" name="Text Placeholder 4">
            <a:extLst>
              <a:ext uri="{FF2B5EF4-FFF2-40B4-BE49-F238E27FC236}">
                <a16:creationId xmlns:a16="http://schemas.microsoft.com/office/drawing/2014/main" id="{FE0818DD-F3F1-4CEF-5682-CF8AF94C6CA1}"/>
              </a:ext>
            </a:extLst>
          </p:cNvPr>
          <p:cNvSpPr txBox="1">
            <a:spLocks/>
          </p:cNvSpPr>
          <p:nvPr/>
        </p:nvSpPr>
        <p:spPr>
          <a:xfrm>
            <a:off x="304802" y="1076150"/>
            <a:ext cx="11658059" cy="1386923"/>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900" kern="1200" cap="all">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800" cap="none" dirty="0">
                <a:solidFill>
                  <a:prstClr val="black"/>
                </a:solidFill>
                <a:latin typeface="Work Sans" pitchFamily="2" charset="77"/>
                <a:ea typeface="メイリオ"/>
              </a:rPr>
              <a:t>The </a:t>
            </a:r>
            <a:r>
              <a:rPr lang="en-GB" sz="1800" cap="none" dirty="0" err="1">
                <a:solidFill>
                  <a:prstClr val="black"/>
                </a:solidFill>
                <a:latin typeface="Work Sans" pitchFamily="2" charset="77"/>
                <a:ea typeface="メイリオ"/>
              </a:rPr>
              <a:t>ReAct</a:t>
            </a:r>
            <a:r>
              <a:rPr lang="en-GB" sz="1800" cap="none" dirty="0">
                <a:solidFill>
                  <a:prstClr val="black"/>
                </a:solidFill>
                <a:latin typeface="Work Sans" pitchFamily="2" charset="77"/>
                <a:ea typeface="メイリオ"/>
              </a:rPr>
              <a:t> (Reasoning and Action) agent model</a:t>
            </a:r>
          </a:p>
          <a:p>
            <a:endParaRPr lang="en-GB" sz="1800" cap="none" dirty="0">
              <a:solidFill>
                <a:prstClr val="black"/>
              </a:solidFill>
              <a:latin typeface="Work Sans" pitchFamily="2" charset="77"/>
              <a:ea typeface="メイリオ"/>
            </a:endParaRPr>
          </a:p>
          <a:p>
            <a:pPr marL="285750" indent="-285750">
              <a:buFont typeface="Arial" panose="020B0604020202020204" pitchFamily="34" charset="0"/>
              <a:buChar char="•"/>
            </a:pPr>
            <a:r>
              <a:rPr lang="en-GB" sz="1600" cap="none" dirty="0">
                <a:solidFill>
                  <a:prstClr val="black"/>
                </a:solidFill>
                <a:latin typeface="Work Sans" pitchFamily="2" charset="77"/>
                <a:ea typeface="メイリオ"/>
              </a:rPr>
              <a:t>Integrates the reasoning capabilities of large language models (LLMs) with the ability to take actionable steps</a:t>
            </a:r>
          </a:p>
          <a:p>
            <a:pPr marL="285750" indent="-285750">
              <a:buFont typeface="Arial" panose="020B0604020202020204" pitchFamily="34" charset="0"/>
              <a:buChar char="•"/>
            </a:pPr>
            <a:r>
              <a:rPr lang="en-GB" sz="1600" cap="none" dirty="0">
                <a:solidFill>
                  <a:prstClr val="black"/>
                </a:solidFill>
                <a:latin typeface="Work Sans" pitchFamily="2" charset="77"/>
                <a:ea typeface="メイリオ"/>
              </a:rPr>
              <a:t>Creates a more sophisticated system that can understand and process information</a:t>
            </a:r>
          </a:p>
          <a:p>
            <a:pPr marL="285750" indent="-285750">
              <a:buFont typeface="Arial" panose="020B0604020202020204" pitchFamily="34" charset="0"/>
              <a:buChar char="•"/>
            </a:pPr>
            <a:r>
              <a:rPr lang="en-GB" sz="1600" cap="none" dirty="0">
                <a:solidFill>
                  <a:prstClr val="black"/>
                </a:solidFill>
                <a:latin typeface="Work Sans" pitchFamily="2" charset="77"/>
                <a:ea typeface="メイリオ"/>
              </a:rPr>
              <a:t>Can evaluate situations, take appropriate actions, communicate responses, and track ongoing situations.</a:t>
            </a:r>
          </a:p>
          <a:p>
            <a:endParaRPr lang="en-IN" sz="1800" dirty="0">
              <a:latin typeface="Work Sans" pitchFamily="2" charset="77"/>
            </a:endParaRPr>
          </a:p>
        </p:txBody>
      </p:sp>
      <p:sp>
        <p:nvSpPr>
          <p:cNvPr id="8" name="TextBox 7">
            <a:extLst>
              <a:ext uri="{FF2B5EF4-FFF2-40B4-BE49-F238E27FC236}">
                <a16:creationId xmlns:a16="http://schemas.microsoft.com/office/drawing/2014/main" id="{D70778BF-9E89-CFFF-3DFB-B7B40C7B16D1}"/>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The Simplest Form of Agent: </a:t>
            </a:r>
            <a:r>
              <a:rPr kumimoji="0" lang="en-US" sz="2400" b="1" i="0" u="none" strike="noStrike" kern="1200" cap="none" spc="0" normalizeH="0" baseline="0" noProof="0" dirty="0" err="1">
                <a:ln>
                  <a:noFill/>
                </a:ln>
                <a:effectLst/>
                <a:uLnTx/>
                <a:uFillTx/>
                <a:latin typeface="Work Sans" pitchFamily="2" charset="77"/>
                <a:sym typeface="LabGrotesque-Black"/>
              </a:rPr>
              <a:t>ReACT</a:t>
            </a:r>
            <a:r>
              <a:rPr kumimoji="0" lang="en-US" sz="2400" b="1" i="0" u="none" strike="noStrike" kern="1200" cap="none" spc="0" normalizeH="0" baseline="0" noProof="0" dirty="0">
                <a:ln>
                  <a:noFill/>
                </a:ln>
                <a:effectLst/>
                <a:uLnTx/>
                <a:uFillTx/>
                <a:latin typeface="Work Sans" pitchFamily="2" charset="77"/>
                <a:sym typeface="LabGrotesque-Black"/>
              </a:rPr>
              <a:t> Agent</a:t>
            </a:r>
            <a:endParaRPr lang="en-US" sz="2400" dirty="0">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9003611B-310E-9521-61F0-2DFF04424EB8}"/>
              </a:ext>
            </a:extLst>
          </p:cNvPr>
          <p:cNvPicPr>
            <a:picLocks noChangeAspect="1"/>
          </p:cNvPicPr>
          <p:nvPr/>
        </p:nvPicPr>
        <p:blipFill>
          <a:blip r:embed="rId6"/>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243862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13CC0-4F4B-1367-61A6-D849297B98A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968A35B-1B83-C4AD-2EFD-32E3029B43B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66878"/>
            <a:ext cx="12192000" cy="40354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7A944F9-B7BE-D55A-7536-4463BC98EED6}"/>
              </a:ext>
            </a:extLst>
          </p:cNvPr>
          <p:cNvSpPr txBox="1"/>
          <p:nvPr/>
        </p:nvSpPr>
        <p:spPr>
          <a:xfrm>
            <a:off x="10654878" y="6275918"/>
            <a:ext cx="75052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Nissan Pro Regular"/>
                <a:ea typeface="メイリオ"/>
                <a:cs typeface="+mn-cs"/>
                <a:hlinkClick r:id="rId4"/>
              </a:rPr>
              <a:t>Image Source</a:t>
            </a:r>
            <a:endParaRPr kumimoji="0" lang="en-US" sz="800" b="0" i="1" u="none" strike="noStrike" kern="1200" cap="none" spc="0" normalizeH="0" baseline="0" noProof="0" dirty="0">
              <a:ln>
                <a:noFill/>
              </a:ln>
              <a:solidFill>
                <a:srgbClr val="000000"/>
              </a:solidFill>
              <a:effectLst/>
              <a:uLnTx/>
              <a:uFillTx/>
              <a:latin typeface="Nissan Pro Regular"/>
              <a:ea typeface="メイリオ"/>
              <a:cs typeface="+mn-cs"/>
            </a:endParaRPr>
          </a:p>
        </p:txBody>
      </p:sp>
      <p:sp>
        <p:nvSpPr>
          <p:cNvPr id="7" name="TextBox 6">
            <a:extLst>
              <a:ext uri="{FF2B5EF4-FFF2-40B4-BE49-F238E27FC236}">
                <a16:creationId xmlns:a16="http://schemas.microsoft.com/office/drawing/2014/main" id="{6738156D-CE93-EF6B-B847-D919F4543DE0}"/>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Some Single-Agent Design Patterns</a:t>
            </a:r>
            <a:endParaRPr lang="en-US" sz="2400" dirty="0">
              <a:latin typeface="Work Sans" pitchFamily="2" charset="77"/>
              <a:sym typeface="LabGrotesque-Black"/>
            </a:endParaRPr>
          </a:p>
        </p:txBody>
      </p:sp>
      <p:pic>
        <p:nvPicPr>
          <p:cNvPr id="8" name="pasted-movie.png" descr="pasted-movie.png">
            <a:extLst>
              <a:ext uri="{FF2B5EF4-FFF2-40B4-BE49-F238E27FC236}">
                <a16:creationId xmlns:a16="http://schemas.microsoft.com/office/drawing/2014/main" id="{F6C168CF-F04F-6D2A-97EA-2E5C1BD19F4C}"/>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291424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62BD6-9951-8E4D-D9B1-5AB2C7E12A2C}"/>
            </a:ext>
          </a:extLst>
        </p:cNvPr>
        <p:cNvGrpSpPr/>
        <p:nvPr/>
      </p:nvGrpSpPr>
      <p:grpSpPr>
        <a:xfrm>
          <a:off x="0" y="0"/>
          <a:ext cx="0" cy="0"/>
          <a:chOff x="0" y="0"/>
          <a:chExt cx="0" cy="0"/>
        </a:xfrm>
      </p:grpSpPr>
      <p:sp>
        <p:nvSpPr>
          <p:cNvPr id="9" name="Text Placeholder 4">
            <a:extLst>
              <a:ext uri="{FF2B5EF4-FFF2-40B4-BE49-F238E27FC236}">
                <a16:creationId xmlns:a16="http://schemas.microsoft.com/office/drawing/2014/main" id="{ECE87E61-47B3-E7A1-486A-D68A587AAB26}"/>
              </a:ext>
            </a:extLst>
          </p:cNvPr>
          <p:cNvSpPr txBox="1">
            <a:spLocks/>
          </p:cNvSpPr>
          <p:nvPr/>
        </p:nvSpPr>
        <p:spPr>
          <a:xfrm>
            <a:off x="304802" y="1076150"/>
            <a:ext cx="11658059" cy="3731824"/>
          </a:xfrm>
          <a:prstGeom prst="rect">
            <a:avLst/>
          </a:prstGeom>
        </p:spPr>
        <p:txBody>
          <a:bodyPr vert="horz" lIns="91440" tIns="45720" rIns="91440" bIns="45720" rtlCol="0" anchor="t" anchorCtr="0">
            <a:noAutofit/>
          </a:bodyPr>
          <a:lstStyle>
            <a:defPPr>
              <a:defRPr lang="en-US"/>
            </a:defPPr>
            <a:lvl1pPr marL="0" algn="l" defTabSz="457200" rtl="0" eaLnBrk="1" latinLnBrk="0" hangingPunct="1">
              <a:defRPr sz="900" kern="1200" cap="all">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800" b="1" cap="none" dirty="0">
                <a:solidFill>
                  <a:prstClr val="black"/>
                </a:solidFill>
                <a:latin typeface="Work Sans" pitchFamily="2" charset="77"/>
                <a:ea typeface="メイリオ"/>
              </a:rPr>
              <a:t>Overloaded Agents: </a:t>
            </a:r>
            <a:r>
              <a:rPr lang="en-GB" sz="1800" cap="none" dirty="0">
                <a:solidFill>
                  <a:prstClr val="black"/>
                </a:solidFill>
                <a:latin typeface="Work Sans" pitchFamily="2" charset="77"/>
                <a:ea typeface="メイリオ"/>
              </a:rPr>
              <a:t>A single agent can struggle to make good decisions when it has access to too many tools, leading to poor performance. </a:t>
            </a:r>
          </a:p>
          <a:p>
            <a:pPr marL="285750" indent="-285750">
              <a:buFont typeface="Arial" panose="020B0604020202020204" pitchFamily="34" charset="0"/>
              <a:buChar char="•"/>
            </a:pPr>
            <a:endParaRPr lang="en-GB" sz="1800" cap="none" dirty="0">
              <a:solidFill>
                <a:prstClr val="black"/>
              </a:solidFill>
              <a:latin typeface="Work Sans" pitchFamily="2" charset="77"/>
              <a:ea typeface="メイリオ"/>
            </a:endParaRPr>
          </a:p>
          <a:p>
            <a:pPr marL="285750" indent="-285750">
              <a:buFont typeface="Arial" panose="020B0604020202020204" pitchFamily="34" charset="0"/>
              <a:buChar char="•"/>
            </a:pPr>
            <a:r>
              <a:rPr lang="en-GB" sz="1800" b="1" cap="none" dirty="0">
                <a:solidFill>
                  <a:prstClr val="black"/>
                </a:solidFill>
                <a:latin typeface="Work Sans" pitchFamily="2" charset="77"/>
                <a:ea typeface="メイリオ"/>
              </a:rPr>
              <a:t>Complex Context: </a:t>
            </a:r>
            <a:r>
              <a:rPr lang="en-GB" sz="1800" cap="none" dirty="0">
                <a:solidFill>
                  <a:prstClr val="black"/>
                </a:solidFill>
                <a:latin typeface="Work Sans" pitchFamily="2" charset="77"/>
                <a:ea typeface="メイリオ"/>
              </a:rPr>
              <a:t>A single agent can have difficulty managing a large or complex conversational context, causing it to lose track of the user's request. </a:t>
            </a:r>
          </a:p>
          <a:p>
            <a:pPr marL="285750" indent="-285750">
              <a:buFont typeface="Arial" panose="020B0604020202020204" pitchFamily="34" charset="0"/>
              <a:buChar char="•"/>
            </a:pPr>
            <a:endParaRPr lang="en-GB" sz="1800" b="1" cap="none" dirty="0">
              <a:solidFill>
                <a:prstClr val="black"/>
              </a:solidFill>
              <a:latin typeface="Work Sans" pitchFamily="2" charset="77"/>
              <a:ea typeface="メイリオ"/>
            </a:endParaRPr>
          </a:p>
          <a:p>
            <a:pPr marL="285750" indent="-285750">
              <a:buFont typeface="Arial" panose="020B0604020202020204" pitchFamily="34" charset="0"/>
              <a:buChar char="•"/>
            </a:pPr>
            <a:r>
              <a:rPr lang="en-GB" sz="1800" b="1" cap="none" dirty="0">
                <a:solidFill>
                  <a:prstClr val="black"/>
                </a:solidFill>
                <a:latin typeface="Work Sans" pitchFamily="2" charset="77"/>
                <a:ea typeface="メイリオ"/>
              </a:rPr>
              <a:t>Lack of Specialization: </a:t>
            </a:r>
            <a:r>
              <a:rPr lang="en-GB" sz="1800" cap="none" dirty="0">
                <a:solidFill>
                  <a:prstClr val="black"/>
                </a:solidFill>
                <a:latin typeface="Work Sans" pitchFamily="2" charset="77"/>
                <a:ea typeface="メイリオ"/>
              </a:rPr>
              <a:t>A single agent isn't equipped to handle a wide range of tasks that require different skills, like planning, research, and mathematical expertise.</a:t>
            </a:r>
            <a:endParaRPr lang="en-IN" sz="1800" dirty="0">
              <a:latin typeface="Work Sans" pitchFamily="2" charset="77"/>
            </a:endParaRPr>
          </a:p>
        </p:txBody>
      </p:sp>
      <p:sp>
        <p:nvSpPr>
          <p:cNvPr id="8" name="TextBox 7">
            <a:extLst>
              <a:ext uri="{FF2B5EF4-FFF2-40B4-BE49-F238E27FC236}">
                <a16:creationId xmlns:a16="http://schemas.microsoft.com/office/drawing/2014/main" id="{0CB4C7DF-870F-49FB-F948-E7A37335E811}"/>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When Single-Agent Systems Fall Short</a:t>
            </a:r>
            <a:endParaRPr lang="en-US" sz="2400" dirty="0">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1502674A-7E3D-BEC9-F5F0-4F269EB6053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0539955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0E233-82BB-8686-1D89-D212565642EF}"/>
            </a:ext>
          </a:extLst>
        </p:cNvPr>
        <p:cNvGrpSpPr/>
        <p:nvPr/>
      </p:nvGrpSpPr>
      <p:grpSpPr>
        <a:xfrm>
          <a:off x="0" y="0"/>
          <a:ext cx="0" cy="0"/>
          <a:chOff x="0" y="0"/>
          <a:chExt cx="0" cy="0"/>
        </a:xfrm>
      </p:grpSpPr>
      <p:pic>
        <p:nvPicPr>
          <p:cNvPr id="3" name="Picture 4" descr="A diagram of a network&#10;&#10;AI-generated content may be incorrect.">
            <a:extLst>
              <a:ext uri="{FF2B5EF4-FFF2-40B4-BE49-F238E27FC236}">
                <a16:creationId xmlns:a16="http://schemas.microsoft.com/office/drawing/2014/main" id="{6D2E920F-5A1E-8DAA-EBEE-05FE1D1CB4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08"/>
          <a:stretch>
            <a:fillRect/>
          </a:stretch>
        </p:blipFill>
        <p:spPr bwMode="auto">
          <a:xfrm>
            <a:off x="206213" y="1104643"/>
            <a:ext cx="6441955" cy="53633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8F0359E-7D68-87DB-EF00-5B8BCB7CF0D0}"/>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Multi-Agent Design Patterns</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BE4A9775-E97D-E468-FBC6-6D2232997987}"/>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pic>
        <p:nvPicPr>
          <p:cNvPr id="8" name="Picture 7">
            <a:extLst>
              <a:ext uri="{FF2B5EF4-FFF2-40B4-BE49-F238E27FC236}">
                <a16:creationId xmlns:a16="http://schemas.microsoft.com/office/drawing/2014/main" id="{22A845B8-1CF0-7DA8-59DF-65E72C4B88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7861" y="1346492"/>
            <a:ext cx="3484005" cy="2091565"/>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9" name="Picture 4" descr="diagram">
            <a:extLst>
              <a:ext uri="{FF2B5EF4-FFF2-40B4-BE49-F238E27FC236}">
                <a16:creationId xmlns:a16="http://schemas.microsoft.com/office/drawing/2014/main" id="{283CF87E-A962-5C81-0386-B0D19110711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03771" y="3919066"/>
            <a:ext cx="3292186" cy="2328843"/>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A58EC78-1DBC-06BB-A5BB-5BBB540F897E}"/>
              </a:ext>
            </a:extLst>
          </p:cNvPr>
          <p:cNvSpPr txBox="1"/>
          <p:nvPr/>
        </p:nvSpPr>
        <p:spPr>
          <a:xfrm>
            <a:off x="10430406" y="6399091"/>
            <a:ext cx="1620957" cy="246221"/>
          </a:xfrm>
          <a:prstGeom prst="rect">
            <a:avLst/>
          </a:prstGeom>
          <a:noFill/>
        </p:spPr>
        <p:txBody>
          <a:bodyPr wrap="none" rtlCol="0">
            <a:spAutoFit/>
          </a:bodyPr>
          <a:lstStyle/>
          <a:p>
            <a:r>
              <a:rPr lang="en-US" sz="1000" i="1" dirty="0">
                <a:latin typeface="Work Sans" pitchFamily="2" charset="77"/>
                <a:hlinkClick r:id="rId7"/>
              </a:rPr>
              <a:t>Reference</a:t>
            </a:r>
            <a:r>
              <a:rPr lang="en-US" sz="1000" i="1" dirty="0">
                <a:latin typeface="Work Sans" pitchFamily="2" charset="77"/>
              </a:rPr>
              <a:t> - LangChain</a:t>
            </a:r>
          </a:p>
        </p:txBody>
      </p:sp>
    </p:spTree>
    <p:extLst>
      <p:ext uri="{BB962C8B-B14F-4D97-AF65-F5344CB8AC3E}">
        <p14:creationId xmlns:p14="http://schemas.microsoft.com/office/powerpoint/2010/main" val="763730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5B3D9-1490-6478-00B9-ECCB2A629A8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7C07D02-4D1C-40AA-EEE1-53A74AB70665}"/>
              </a:ext>
            </a:extLst>
          </p:cNvPr>
          <p:cNvSpPr txBox="1"/>
          <p:nvPr/>
        </p:nvSpPr>
        <p:spPr>
          <a:xfrm>
            <a:off x="371709" y="1067398"/>
            <a:ext cx="11729077" cy="40011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000" b="1" dirty="0">
                <a:latin typeface="Work Sans" pitchFamily="2" charset="77"/>
                <a:sym typeface="LabGrotesque-Black"/>
              </a:rPr>
              <a:t>Step 1: </a:t>
            </a:r>
            <a:r>
              <a:rPr lang="en-US" sz="2000" dirty="0">
                <a:latin typeface="Work Sans" pitchFamily="2" charset="77"/>
                <a:sym typeface="LabGrotesque-Black"/>
              </a:rPr>
              <a:t>Clone the Repository</a:t>
            </a:r>
          </a:p>
        </p:txBody>
      </p:sp>
      <p:sp>
        <p:nvSpPr>
          <p:cNvPr id="3" name="TextBox 2">
            <a:extLst>
              <a:ext uri="{FF2B5EF4-FFF2-40B4-BE49-F238E27FC236}">
                <a16:creationId xmlns:a16="http://schemas.microsoft.com/office/drawing/2014/main" id="{D193AF90-3B69-FF73-97DC-BFAF7A0876A6}"/>
              </a:ext>
            </a:extLst>
          </p:cNvPr>
          <p:cNvSpPr txBox="1"/>
          <p:nvPr/>
        </p:nvSpPr>
        <p:spPr>
          <a:xfrm>
            <a:off x="371707" y="1632394"/>
            <a:ext cx="11729077" cy="523220"/>
          </a:xfrm>
          <a:prstGeom prst="rect">
            <a:avLst/>
          </a:prstGeom>
          <a:noFill/>
        </p:spPr>
        <p:txBody>
          <a:bodyPr wrap="square">
            <a:spAutoFit/>
          </a:bodyPr>
          <a:lstStyle/>
          <a:p>
            <a:pPr marL="285750" lvl="0" indent="-285750" defTabSz="457182" hangingPunct="0">
              <a:buFont typeface="Arial" panose="020B0604020202020204" pitchFamily="34" charset="0"/>
              <a:buChar char="•"/>
              <a:defRPr sz="2800" b="0">
                <a:latin typeface="LabGrotesque-Black"/>
                <a:ea typeface="LabGrotesque-Black"/>
                <a:cs typeface="LabGrotesque-Black"/>
                <a:sym typeface="LabGrotesque-Black"/>
              </a:defRPr>
            </a:pPr>
            <a:r>
              <a:rPr lang="en-US" sz="1400" dirty="0">
                <a:latin typeface="Work Sans" pitchFamily="2" charset="77"/>
                <a:sym typeface="LabGrotesque-Black"/>
              </a:rPr>
              <a:t>Clone the repository by performing </a:t>
            </a:r>
            <a:r>
              <a:rPr lang="en-US" sz="1400" dirty="0">
                <a:solidFill>
                  <a:srgbClr val="00B0F0"/>
                </a:solidFill>
                <a:latin typeface="Work Sans" pitchFamily="2" charset="77"/>
                <a:sym typeface="LabGrotesque-Black"/>
              </a:rPr>
              <a:t>git clone </a:t>
            </a:r>
            <a:r>
              <a:rPr lang="en-US" sz="1400" dirty="0">
                <a:solidFill>
                  <a:srgbClr val="00B0F0"/>
                </a:solidFill>
                <a:latin typeface="Work Sans" pitchFamily="2" charset="77"/>
                <a:sym typeface="LabGrotesque-Black"/>
                <a:hlinkClick r:id="rId3">
                  <a:extLst>
                    <a:ext uri="{A12FA001-AC4F-418D-AE19-62706E023703}">
                      <ahyp:hlinkClr xmlns:ahyp="http://schemas.microsoft.com/office/drawing/2018/hyperlinkcolor" val="tx"/>
                    </a:ext>
                  </a:extLst>
                </a:hlinkClick>
              </a:rPr>
              <a:t>https://github.com/anant173/eo-tfy-onboarding.git</a:t>
            </a:r>
            <a:endParaRPr lang="en-US" sz="1400" dirty="0">
              <a:latin typeface="Work Sans" pitchFamily="2" charset="77"/>
              <a:sym typeface="LabGrotesque-Black"/>
            </a:endParaRPr>
          </a:p>
          <a:p>
            <a:pPr marL="285750" lvl="0" indent="-285750" defTabSz="457182" hangingPunct="0">
              <a:buFont typeface="Arial" panose="020B0604020202020204" pitchFamily="34" charset="0"/>
              <a:buChar char="•"/>
              <a:defRPr sz="2800" b="0">
                <a:latin typeface="LabGrotesque-Black"/>
                <a:ea typeface="LabGrotesque-Black"/>
                <a:cs typeface="LabGrotesque-Black"/>
                <a:sym typeface="LabGrotesque-Black"/>
              </a:defRPr>
            </a:pPr>
            <a:r>
              <a:rPr lang="en-US" sz="1400" dirty="0">
                <a:latin typeface="Work Sans" pitchFamily="2" charset="77"/>
                <a:sym typeface="LabGrotesque-Black"/>
              </a:rPr>
              <a:t>Execute command </a:t>
            </a:r>
            <a:r>
              <a:rPr lang="en-US" sz="1400" dirty="0">
                <a:solidFill>
                  <a:srgbClr val="00B0F0"/>
                </a:solidFill>
                <a:latin typeface="Work Sans" pitchFamily="2" charset="77"/>
                <a:sym typeface="LabGrotesque-Black"/>
              </a:rPr>
              <a:t>cd </a:t>
            </a:r>
            <a:r>
              <a:rPr lang="en-US" sz="1400" dirty="0" err="1">
                <a:solidFill>
                  <a:srgbClr val="00B0F0"/>
                </a:solidFill>
                <a:latin typeface="Work Sans" pitchFamily="2" charset="77"/>
                <a:sym typeface="LabGrotesque-Black"/>
              </a:rPr>
              <a:t>eo</a:t>
            </a:r>
            <a:r>
              <a:rPr lang="en-US" sz="1400" dirty="0">
                <a:solidFill>
                  <a:srgbClr val="00B0F0"/>
                </a:solidFill>
                <a:latin typeface="Work Sans" pitchFamily="2" charset="77"/>
                <a:sym typeface="LabGrotesque-Black"/>
              </a:rPr>
              <a:t>-</a:t>
            </a:r>
            <a:r>
              <a:rPr lang="en-US" sz="1400" dirty="0" err="1">
                <a:solidFill>
                  <a:srgbClr val="00B0F0"/>
                </a:solidFill>
                <a:latin typeface="Work Sans" pitchFamily="2" charset="77"/>
                <a:sym typeface="LabGrotesque-Black"/>
              </a:rPr>
              <a:t>tfy</a:t>
            </a:r>
            <a:r>
              <a:rPr lang="en-US" sz="1400" dirty="0">
                <a:solidFill>
                  <a:srgbClr val="00B0F0"/>
                </a:solidFill>
                <a:latin typeface="Work Sans" pitchFamily="2" charset="77"/>
                <a:sym typeface="LabGrotesque-Black"/>
              </a:rPr>
              <a:t>-onboarding</a:t>
            </a:r>
            <a:r>
              <a:rPr lang="en-US" sz="1400" dirty="0">
                <a:latin typeface="Work Sans" pitchFamily="2" charset="77"/>
                <a:sym typeface="LabGrotesque-Black"/>
              </a:rPr>
              <a:t> to move into the course directory</a:t>
            </a:r>
          </a:p>
        </p:txBody>
      </p:sp>
      <p:sp>
        <p:nvSpPr>
          <p:cNvPr id="4" name="TextBox 3">
            <a:extLst>
              <a:ext uri="{FF2B5EF4-FFF2-40B4-BE49-F238E27FC236}">
                <a16:creationId xmlns:a16="http://schemas.microsoft.com/office/drawing/2014/main" id="{08616643-5FB5-193D-7DD4-462EE02645E4}"/>
              </a:ext>
            </a:extLst>
          </p:cNvPr>
          <p:cNvSpPr txBox="1"/>
          <p:nvPr/>
        </p:nvSpPr>
        <p:spPr>
          <a:xfrm>
            <a:off x="371705" y="2287844"/>
            <a:ext cx="11729077" cy="40011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000" b="1" dirty="0">
                <a:latin typeface="Work Sans" pitchFamily="2" charset="77"/>
                <a:sym typeface="LabGrotesque-Black"/>
              </a:rPr>
              <a:t>Step 2: </a:t>
            </a:r>
            <a:r>
              <a:rPr lang="en-US" sz="2000" dirty="0">
                <a:latin typeface="Work Sans" pitchFamily="2" charset="77"/>
                <a:sym typeface="LabGrotesque-Black"/>
              </a:rPr>
              <a:t>Setup Virtual Environment</a:t>
            </a:r>
          </a:p>
        </p:txBody>
      </p:sp>
      <p:sp>
        <p:nvSpPr>
          <p:cNvPr id="5" name="TextBox 4">
            <a:extLst>
              <a:ext uri="{FF2B5EF4-FFF2-40B4-BE49-F238E27FC236}">
                <a16:creationId xmlns:a16="http://schemas.microsoft.com/office/drawing/2014/main" id="{4D8613F1-0748-EEE9-61CC-8611D71EEE1E}"/>
              </a:ext>
            </a:extLst>
          </p:cNvPr>
          <p:cNvSpPr txBox="1"/>
          <p:nvPr/>
        </p:nvSpPr>
        <p:spPr>
          <a:xfrm>
            <a:off x="371704" y="2792399"/>
            <a:ext cx="11729077" cy="738664"/>
          </a:xfrm>
          <a:prstGeom prst="rect">
            <a:avLst/>
          </a:prstGeom>
          <a:noFill/>
        </p:spPr>
        <p:txBody>
          <a:bodyPr wrap="square">
            <a:spAutoFit/>
          </a:bodyPr>
          <a:lstStyle/>
          <a:p>
            <a:pPr marL="285750" lvl="0" indent="-285750" defTabSz="457182" hangingPunct="0">
              <a:buFont typeface="Arial" panose="020B0604020202020204" pitchFamily="34" charset="0"/>
              <a:buChar char="•"/>
              <a:defRPr sz="2800" b="0">
                <a:latin typeface="LabGrotesque-Black"/>
                <a:ea typeface="LabGrotesque-Black"/>
                <a:cs typeface="LabGrotesque-Black"/>
                <a:sym typeface="LabGrotesque-Black"/>
              </a:defRPr>
            </a:pPr>
            <a:r>
              <a:rPr lang="en-US" sz="1400" dirty="0">
                <a:latin typeface="Work Sans" pitchFamily="2" charset="77"/>
                <a:sym typeface="LabGrotesque-Black"/>
              </a:rPr>
              <a:t>Install </a:t>
            </a:r>
            <a:r>
              <a:rPr lang="en-US" sz="1400" dirty="0">
                <a:solidFill>
                  <a:srgbClr val="00B0F0"/>
                </a:solidFill>
                <a:latin typeface="Work Sans" pitchFamily="2" charset="77"/>
                <a:sym typeface="LabGrotesque-Black"/>
              </a:rPr>
              <a:t>uv</a:t>
            </a:r>
            <a:r>
              <a:rPr lang="en-US" sz="1400" dirty="0">
                <a:latin typeface="Work Sans" pitchFamily="2" charset="77"/>
                <a:sym typeface="LabGrotesque-Black"/>
              </a:rPr>
              <a:t> package manager: </a:t>
            </a:r>
            <a:r>
              <a:rPr lang="en-US" sz="1400" dirty="0">
                <a:solidFill>
                  <a:srgbClr val="00B0F0"/>
                </a:solidFill>
                <a:latin typeface="Work Sans" pitchFamily="2" charset="77"/>
                <a:sym typeface="LabGrotesque-Black"/>
                <a:hlinkClick r:id="rId4">
                  <a:extLst>
                    <a:ext uri="{A12FA001-AC4F-418D-AE19-62706E023703}">
                      <ahyp:hlinkClr xmlns:ahyp="http://schemas.microsoft.com/office/drawing/2018/hyperlinkcolor" val="tx"/>
                    </a:ext>
                  </a:extLst>
                </a:hlinkClick>
              </a:rPr>
              <a:t>https://docs.astral.sh/uv/getting-started/installation/</a:t>
            </a:r>
            <a:endParaRPr lang="en-US" sz="1400" dirty="0">
              <a:solidFill>
                <a:srgbClr val="00B0F0"/>
              </a:solidFill>
              <a:latin typeface="Work Sans" pitchFamily="2" charset="77"/>
              <a:sym typeface="LabGrotesque-Black"/>
            </a:endParaRPr>
          </a:p>
          <a:p>
            <a:pPr marL="285750" indent="-285750" defTabSz="457182" hangingPunct="0">
              <a:buFont typeface="Arial" panose="020B0604020202020204" pitchFamily="34" charset="0"/>
              <a:buChar char="•"/>
              <a:defRPr sz="2800" b="0">
                <a:latin typeface="LabGrotesque-Black"/>
                <a:ea typeface="LabGrotesque-Black"/>
                <a:cs typeface="LabGrotesque-Black"/>
                <a:sym typeface="LabGrotesque-Black"/>
              </a:defRPr>
            </a:pPr>
            <a:r>
              <a:rPr lang="en-US" sz="1400" dirty="0">
                <a:latin typeface="Work Sans" pitchFamily="2" charset="77"/>
                <a:sym typeface="LabGrotesque-Black"/>
              </a:rPr>
              <a:t>Create and activate virtual environment: </a:t>
            </a:r>
            <a:r>
              <a:rPr lang="en-US" sz="1400" dirty="0">
                <a:solidFill>
                  <a:srgbClr val="00B0F0"/>
                </a:solidFill>
                <a:latin typeface="Work Sans" pitchFamily="2" charset="77"/>
                <a:sym typeface="LabGrotesque-Black"/>
                <a:hlinkClick r:id="rId5">
                  <a:extLst>
                    <a:ext uri="{A12FA001-AC4F-418D-AE19-62706E023703}">
                      <ahyp:hlinkClr xmlns:ahyp="http://schemas.microsoft.com/office/drawing/2018/hyperlinkcolor" val="tx"/>
                    </a:ext>
                  </a:extLst>
                </a:hlinkClick>
              </a:rPr>
              <a:t>https://docs.astral.sh/uv/pip/environments/</a:t>
            </a:r>
            <a:endParaRPr lang="en-US" sz="1400" dirty="0">
              <a:solidFill>
                <a:srgbClr val="00B0F0"/>
              </a:solidFill>
              <a:latin typeface="Work Sans" pitchFamily="2" charset="77"/>
              <a:sym typeface="LabGrotesque-Black"/>
            </a:endParaRPr>
          </a:p>
          <a:p>
            <a:pPr marL="285750" lvl="0" indent="-285750" defTabSz="457182" hangingPunct="0">
              <a:buFont typeface="Arial" panose="020B0604020202020204" pitchFamily="34" charset="0"/>
              <a:buChar char="•"/>
              <a:defRPr sz="2800" b="0">
                <a:latin typeface="LabGrotesque-Black"/>
                <a:ea typeface="LabGrotesque-Black"/>
                <a:cs typeface="LabGrotesque-Black"/>
                <a:sym typeface="LabGrotesque-Black"/>
              </a:defRPr>
            </a:pPr>
            <a:r>
              <a:rPr lang="en-US" sz="1400" dirty="0">
                <a:latin typeface="Work Sans" pitchFamily="2" charset="77"/>
                <a:sym typeface="LabGrotesque-Black"/>
              </a:rPr>
              <a:t>Execute command </a:t>
            </a:r>
            <a:r>
              <a:rPr lang="en-US" sz="1400" dirty="0">
                <a:solidFill>
                  <a:srgbClr val="00B0F0"/>
                </a:solidFill>
                <a:latin typeface="Work Sans" pitchFamily="2" charset="77"/>
                <a:sym typeface="LabGrotesque-Black"/>
              </a:rPr>
              <a:t>uv sync </a:t>
            </a:r>
            <a:r>
              <a:rPr lang="en-US" sz="1400" dirty="0">
                <a:latin typeface="Work Sans" pitchFamily="2" charset="77"/>
                <a:sym typeface="LabGrotesque-Black"/>
              </a:rPr>
              <a:t>command to install all the packages</a:t>
            </a:r>
          </a:p>
        </p:txBody>
      </p:sp>
      <p:sp>
        <p:nvSpPr>
          <p:cNvPr id="6" name="TextBox 5">
            <a:extLst>
              <a:ext uri="{FF2B5EF4-FFF2-40B4-BE49-F238E27FC236}">
                <a16:creationId xmlns:a16="http://schemas.microsoft.com/office/drawing/2014/main" id="{26C3AC93-C7A4-7A7A-8BD3-0C97FB7F2E36}"/>
              </a:ext>
            </a:extLst>
          </p:cNvPr>
          <p:cNvSpPr txBox="1"/>
          <p:nvPr/>
        </p:nvSpPr>
        <p:spPr>
          <a:xfrm>
            <a:off x="371706" y="5041494"/>
            <a:ext cx="11729077" cy="40011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000" b="1" dirty="0">
                <a:latin typeface="Work Sans" pitchFamily="2" charset="77"/>
                <a:sym typeface="LabGrotesque-Black"/>
              </a:rPr>
              <a:t>Step 4: </a:t>
            </a:r>
            <a:r>
              <a:rPr lang="en-US" sz="2000" dirty="0">
                <a:latin typeface="Work Sans" pitchFamily="2" charset="77"/>
                <a:sym typeface="LabGrotesque-Black"/>
              </a:rPr>
              <a:t>Install Cursor</a:t>
            </a:r>
          </a:p>
        </p:txBody>
      </p:sp>
      <p:sp>
        <p:nvSpPr>
          <p:cNvPr id="7" name="TextBox 6">
            <a:extLst>
              <a:ext uri="{FF2B5EF4-FFF2-40B4-BE49-F238E27FC236}">
                <a16:creationId xmlns:a16="http://schemas.microsoft.com/office/drawing/2014/main" id="{6B63B3FA-ADF4-815B-52A6-4B62C1141AB5}"/>
              </a:ext>
            </a:extLst>
          </p:cNvPr>
          <p:cNvSpPr txBox="1"/>
          <p:nvPr/>
        </p:nvSpPr>
        <p:spPr>
          <a:xfrm>
            <a:off x="371705" y="5546049"/>
            <a:ext cx="11729077" cy="523220"/>
          </a:xfrm>
          <a:prstGeom prst="rect">
            <a:avLst/>
          </a:prstGeom>
          <a:noFill/>
        </p:spPr>
        <p:txBody>
          <a:bodyPr wrap="square">
            <a:spAutoFit/>
          </a:bodyPr>
          <a:lstStyle/>
          <a:p>
            <a:pPr marL="285750" marR="0" lvl="0" indent="-285750" algn="l" defTabSz="457182" rtl="0" eaLnBrk="1" fontAlgn="auto" latinLnBrk="0" hangingPunct="0">
              <a:lnSpc>
                <a:spcPct val="100000"/>
              </a:lnSpc>
              <a:spcBef>
                <a:spcPts val="0"/>
              </a:spcBef>
              <a:spcAft>
                <a:spcPts val="0"/>
              </a:spcAft>
              <a:buClrTx/>
              <a:buSzTx/>
              <a:buFont typeface="Arial" panose="020B0604020202020204" pitchFamily="34" charset="0"/>
              <a:buChar char="•"/>
              <a:tabLst/>
              <a:defRPr sz="2800" b="0">
                <a:latin typeface="LabGrotesque-Black"/>
                <a:ea typeface="LabGrotesque-Black"/>
                <a:cs typeface="LabGrotesque-Black"/>
                <a:sym typeface="LabGrotesque-Black"/>
              </a:defRPr>
            </a:pPr>
            <a:r>
              <a:rPr lang="en-US" sz="1400" dirty="0">
                <a:latin typeface="Work Sans" pitchFamily="2" charset="77"/>
                <a:sym typeface="LabGrotesque-Black"/>
              </a:rPr>
              <a:t>Install Cursor IDE and open the project</a:t>
            </a:r>
          </a:p>
          <a:p>
            <a:pPr marL="285750" marR="0" lvl="0" indent="-285750" algn="l" defTabSz="457182" rtl="0" eaLnBrk="1" fontAlgn="auto" latinLnBrk="0" hangingPunct="0">
              <a:lnSpc>
                <a:spcPct val="100000"/>
              </a:lnSpc>
              <a:spcBef>
                <a:spcPts val="0"/>
              </a:spcBef>
              <a:spcAft>
                <a:spcPts val="0"/>
              </a:spcAft>
              <a:buClrTx/>
              <a:buSzTx/>
              <a:buFont typeface="Arial" panose="020B0604020202020204" pitchFamily="34" charset="0"/>
              <a:buChar char="•"/>
              <a:tabLst/>
              <a:defRPr sz="2800" b="0">
                <a:latin typeface="LabGrotesque-Black"/>
                <a:ea typeface="LabGrotesque-Black"/>
                <a:cs typeface="LabGrotesque-Black"/>
                <a:sym typeface="LabGrotesque-Black"/>
              </a:defRPr>
            </a:pPr>
            <a:r>
              <a:rPr lang="en-US" sz="1400" dirty="0">
                <a:latin typeface="Work Sans" pitchFamily="2" charset="77"/>
                <a:sym typeface="LabGrotesque-Black"/>
              </a:rPr>
              <a:t>Select the correct environment</a:t>
            </a:r>
          </a:p>
        </p:txBody>
      </p:sp>
      <p:sp>
        <p:nvSpPr>
          <p:cNvPr id="8" name="TextBox 7">
            <a:extLst>
              <a:ext uri="{FF2B5EF4-FFF2-40B4-BE49-F238E27FC236}">
                <a16:creationId xmlns:a16="http://schemas.microsoft.com/office/drawing/2014/main" id="{C254497B-4382-BC2B-5644-3546A7B78B03}"/>
              </a:ext>
            </a:extLst>
          </p:cNvPr>
          <p:cNvSpPr txBox="1"/>
          <p:nvPr/>
        </p:nvSpPr>
        <p:spPr>
          <a:xfrm>
            <a:off x="371705" y="6211980"/>
            <a:ext cx="11729077" cy="40011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000" b="1" dirty="0">
                <a:latin typeface="Work Sans" pitchFamily="2" charset="77"/>
                <a:sym typeface="LabGrotesque-Black"/>
              </a:rPr>
              <a:t>And you’re set!</a:t>
            </a:r>
            <a:endParaRPr lang="en-US" sz="2000" dirty="0">
              <a:latin typeface="Work Sans" pitchFamily="2" charset="77"/>
              <a:sym typeface="LabGrotesque-Black"/>
            </a:endParaRPr>
          </a:p>
        </p:txBody>
      </p:sp>
      <p:sp>
        <p:nvSpPr>
          <p:cNvPr id="10" name="TextBox 9">
            <a:extLst>
              <a:ext uri="{FF2B5EF4-FFF2-40B4-BE49-F238E27FC236}">
                <a16:creationId xmlns:a16="http://schemas.microsoft.com/office/drawing/2014/main" id="{4676EC26-7717-C26C-483B-56704C55372A}"/>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Getting Started</a:t>
            </a:r>
            <a:endParaRPr lang="en-US" sz="2400" dirty="0">
              <a:latin typeface="Work Sans" pitchFamily="2" charset="77"/>
              <a:sym typeface="LabGrotesque-Black"/>
            </a:endParaRPr>
          </a:p>
        </p:txBody>
      </p:sp>
      <p:pic>
        <p:nvPicPr>
          <p:cNvPr id="11" name="pasted-movie.png" descr="pasted-movie.png">
            <a:extLst>
              <a:ext uri="{FF2B5EF4-FFF2-40B4-BE49-F238E27FC236}">
                <a16:creationId xmlns:a16="http://schemas.microsoft.com/office/drawing/2014/main" id="{2B4BC304-D60E-BF70-10B7-9FD657A08749}"/>
              </a:ext>
            </a:extLst>
          </p:cNvPr>
          <p:cNvPicPr>
            <a:picLocks noChangeAspect="1"/>
          </p:cNvPicPr>
          <p:nvPr/>
        </p:nvPicPr>
        <p:blipFill>
          <a:blip r:embed="rId6"/>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51E51E1C-A411-7A47-BDC3-28EE94747B88}"/>
              </a:ext>
            </a:extLst>
          </p:cNvPr>
          <p:cNvSpPr txBox="1"/>
          <p:nvPr/>
        </p:nvSpPr>
        <p:spPr>
          <a:xfrm>
            <a:off x="371705" y="3750656"/>
            <a:ext cx="11729077" cy="40011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000" b="1" dirty="0">
                <a:latin typeface="Work Sans" pitchFamily="2" charset="77"/>
                <a:sym typeface="LabGrotesque-Black"/>
              </a:rPr>
              <a:t>Step 3: </a:t>
            </a:r>
            <a:r>
              <a:rPr lang="en-US" sz="2000" dirty="0">
                <a:latin typeface="Work Sans" pitchFamily="2" charset="77"/>
                <a:sym typeface="LabGrotesque-Black"/>
              </a:rPr>
              <a:t>Initialize Environment File (.env) at root</a:t>
            </a:r>
          </a:p>
        </p:txBody>
      </p:sp>
      <p:sp>
        <p:nvSpPr>
          <p:cNvPr id="12" name="TextBox 11">
            <a:extLst>
              <a:ext uri="{FF2B5EF4-FFF2-40B4-BE49-F238E27FC236}">
                <a16:creationId xmlns:a16="http://schemas.microsoft.com/office/drawing/2014/main" id="{B02BC545-E8CD-36D9-DCB7-D73C14F7D5EA}"/>
              </a:ext>
            </a:extLst>
          </p:cNvPr>
          <p:cNvSpPr txBox="1"/>
          <p:nvPr/>
        </p:nvSpPr>
        <p:spPr>
          <a:xfrm>
            <a:off x="371704" y="4255211"/>
            <a:ext cx="11729077" cy="523220"/>
          </a:xfrm>
          <a:prstGeom prst="rect">
            <a:avLst/>
          </a:prstGeom>
          <a:noFill/>
        </p:spPr>
        <p:txBody>
          <a:bodyPr wrap="square">
            <a:spAutoFit/>
          </a:bodyPr>
          <a:lstStyle/>
          <a:p>
            <a:pPr marL="285750" lvl="0" indent="-285750" defTabSz="457182" hangingPunct="0">
              <a:buFont typeface="Arial" panose="020B0604020202020204" pitchFamily="34" charset="0"/>
              <a:buChar char="•"/>
              <a:defRPr sz="2800" b="0">
                <a:latin typeface="LabGrotesque-Black"/>
                <a:ea typeface="LabGrotesque-Black"/>
                <a:cs typeface="LabGrotesque-Black"/>
                <a:sym typeface="LabGrotesque-Black"/>
              </a:defRPr>
            </a:pPr>
            <a:r>
              <a:rPr lang="en-US" sz="1400" dirty="0">
                <a:latin typeface="Work Sans" pitchFamily="2" charset="77"/>
                <a:sym typeface="LabGrotesque-Black"/>
              </a:rPr>
              <a:t>LLM API keys: OpenAI, Google, Anthropic, DeepSeek </a:t>
            </a:r>
            <a:r>
              <a:rPr lang="en-US" sz="1400" i="1" dirty="0">
                <a:solidFill>
                  <a:schemeClr val="bg1">
                    <a:lumMod val="50000"/>
                  </a:schemeClr>
                </a:solidFill>
                <a:latin typeface="Work Sans" pitchFamily="2" charset="77"/>
                <a:sym typeface="LabGrotesque-Black"/>
              </a:rPr>
              <a:t>(paid, optional)</a:t>
            </a:r>
            <a:r>
              <a:rPr lang="en-US" sz="1400" dirty="0">
                <a:latin typeface="Work Sans" pitchFamily="2" charset="77"/>
                <a:sym typeface="LabGrotesque-Black"/>
              </a:rPr>
              <a:t>; </a:t>
            </a:r>
            <a:r>
              <a:rPr lang="en-US" sz="1400" dirty="0" err="1">
                <a:latin typeface="Work Sans" pitchFamily="2" charset="77"/>
                <a:sym typeface="LabGrotesque-Black"/>
              </a:rPr>
              <a:t>Groq</a:t>
            </a:r>
            <a:r>
              <a:rPr lang="en-US" sz="1400" dirty="0">
                <a:latin typeface="Work Sans" pitchFamily="2" charset="77"/>
                <a:sym typeface="LabGrotesque-Black"/>
              </a:rPr>
              <a:t> </a:t>
            </a:r>
            <a:r>
              <a:rPr lang="en-US" sz="1400" i="1" dirty="0">
                <a:solidFill>
                  <a:schemeClr val="bg1">
                    <a:lumMod val="50000"/>
                  </a:schemeClr>
                </a:solidFill>
                <a:latin typeface="Work Sans" pitchFamily="2" charset="77"/>
                <a:sym typeface="LabGrotesque-Black"/>
              </a:rPr>
              <a:t>(free, required)</a:t>
            </a:r>
            <a:r>
              <a:rPr lang="en-US" sz="1400" dirty="0">
                <a:latin typeface="Work Sans" pitchFamily="2" charset="77"/>
                <a:sym typeface="LabGrotesque-Black"/>
              </a:rPr>
              <a:t>; </a:t>
            </a:r>
            <a:r>
              <a:rPr lang="en-US" sz="1400" dirty="0" err="1">
                <a:latin typeface="Work Sans" pitchFamily="2" charset="77"/>
                <a:sym typeface="LabGrotesque-Black"/>
              </a:rPr>
              <a:t>TrueFoundry</a:t>
            </a:r>
            <a:r>
              <a:rPr lang="en-US" sz="1400" dirty="0">
                <a:latin typeface="Work Sans" pitchFamily="2" charset="77"/>
                <a:sym typeface="LabGrotesque-Black"/>
              </a:rPr>
              <a:t> </a:t>
            </a:r>
            <a:r>
              <a:rPr lang="en-US" sz="1400" i="1" dirty="0">
                <a:solidFill>
                  <a:schemeClr val="bg1">
                    <a:lumMod val="50000"/>
                  </a:schemeClr>
                </a:solidFill>
                <a:latin typeface="Work Sans" pitchFamily="2" charset="77"/>
                <a:sym typeface="LabGrotesque-Black"/>
              </a:rPr>
              <a:t>(given)</a:t>
            </a:r>
          </a:p>
          <a:p>
            <a:pPr marL="285750" lvl="0" indent="-285750" defTabSz="457182" hangingPunct="0">
              <a:buFont typeface="Arial" panose="020B0604020202020204" pitchFamily="34" charset="0"/>
              <a:buChar char="•"/>
              <a:defRPr sz="2800" b="0">
                <a:latin typeface="LabGrotesque-Black"/>
                <a:ea typeface="LabGrotesque-Black"/>
                <a:cs typeface="LabGrotesque-Black"/>
                <a:sym typeface="LabGrotesque-Black"/>
              </a:defRPr>
            </a:pPr>
            <a:r>
              <a:rPr lang="en-US" sz="1400" dirty="0">
                <a:latin typeface="Work Sans" pitchFamily="2" charset="77"/>
                <a:sym typeface="LabGrotesque-Black"/>
              </a:rPr>
              <a:t>Other API keys: </a:t>
            </a:r>
            <a:r>
              <a:rPr lang="en-US" sz="1400" dirty="0" err="1">
                <a:latin typeface="Work Sans" pitchFamily="2" charset="77"/>
                <a:sym typeface="LabGrotesque-Black"/>
              </a:rPr>
              <a:t>Tavily</a:t>
            </a:r>
            <a:r>
              <a:rPr lang="en-US" sz="1400" dirty="0">
                <a:latin typeface="Work Sans" pitchFamily="2" charset="77"/>
                <a:sym typeface="LabGrotesque-Black"/>
              </a:rPr>
              <a:t>, Linkup, </a:t>
            </a:r>
            <a:r>
              <a:rPr lang="en-US" sz="1400" dirty="0" err="1">
                <a:latin typeface="Work Sans" pitchFamily="2" charset="77"/>
                <a:sym typeface="LabGrotesque-Black"/>
              </a:rPr>
              <a:t>HuggingFace</a:t>
            </a:r>
            <a:endParaRPr lang="en-US" sz="1400" dirty="0">
              <a:latin typeface="Work Sans" pitchFamily="2" charset="77"/>
              <a:sym typeface="LabGrotesque-Black"/>
            </a:endParaRPr>
          </a:p>
        </p:txBody>
      </p:sp>
    </p:spTree>
    <p:extLst>
      <p:ext uri="{BB962C8B-B14F-4D97-AF65-F5344CB8AC3E}">
        <p14:creationId xmlns:p14="http://schemas.microsoft.com/office/powerpoint/2010/main" val="17102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10" grpId="0"/>
      <p:bldP spid="9" grpId="0"/>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4E45E4"/>
        </a:solidFill>
        <a:effectLst/>
      </p:bgPr>
    </p:bg>
    <p:spTree>
      <p:nvGrpSpPr>
        <p:cNvPr id="1" name="Shape 118">
          <a:extLst>
            <a:ext uri="{FF2B5EF4-FFF2-40B4-BE49-F238E27FC236}">
              <a16:creationId xmlns:a16="http://schemas.microsoft.com/office/drawing/2014/main" id="{E291BD5A-01C2-4D3A-B5B0-91E9F169B899}"/>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1313FC01-EE96-9C24-53AD-7C7DB1ADCD7C}"/>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Guidelines and Considerations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463B322D-0D37-A43C-B137-B3F0A0758FB3}"/>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16055152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C542E-D30D-65FA-10F7-3F23B27AF55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90C7848-8FE2-3955-F029-F781BDFD785D}"/>
              </a:ext>
            </a:extLst>
          </p:cNvPr>
          <p:cNvSpPr txBox="1"/>
          <p:nvPr/>
        </p:nvSpPr>
        <p:spPr>
          <a:xfrm>
            <a:off x="10430406" y="6399091"/>
            <a:ext cx="1620957" cy="246221"/>
          </a:xfrm>
          <a:prstGeom prst="rect">
            <a:avLst/>
          </a:prstGeom>
          <a:noFill/>
        </p:spPr>
        <p:txBody>
          <a:bodyPr wrap="none" rtlCol="0">
            <a:spAutoFit/>
          </a:bodyPr>
          <a:lstStyle/>
          <a:p>
            <a:r>
              <a:rPr lang="en-US" sz="1000" i="1" dirty="0">
                <a:latin typeface="Work Sans" pitchFamily="2" charset="77"/>
                <a:hlinkClick r:id="rId3"/>
              </a:rPr>
              <a:t>Reference</a:t>
            </a:r>
            <a:r>
              <a:rPr lang="en-US" sz="1000" i="1" dirty="0">
                <a:latin typeface="Work Sans" pitchFamily="2" charset="77"/>
              </a:rPr>
              <a:t> - LangChain</a:t>
            </a:r>
          </a:p>
        </p:txBody>
      </p:sp>
      <p:pic>
        <p:nvPicPr>
          <p:cNvPr id="4" name="pasted-movie.png" descr="pasted-movie.png">
            <a:extLst>
              <a:ext uri="{FF2B5EF4-FFF2-40B4-BE49-F238E27FC236}">
                <a16:creationId xmlns:a16="http://schemas.microsoft.com/office/drawing/2014/main" id="{BEF8C24D-6C01-015A-910E-9C25FB841950}"/>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F1C29C6C-46D8-328F-FA8D-747BA7A2F583}"/>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General Guidelines for Building Agents</a:t>
            </a:r>
            <a:endParaRPr lang="en-US" sz="2400" dirty="0">
              <a:latin typeface="Work Sans" pitchFamily="2" charset="77"/>
              <a:sym typeface="LabGrotesque-Black"/>
            </a:endParaRPr>
          </a:p>
        </p:txBody>
      </p:sp>
      <p:pic>
        <p:nvPicPr>
          <p:cNvPr id="8" name="Picture 4" descr="A white and black chart with black text&#10;&#10;AI-generated content may be incorrect.">
            <a:extLst>
              <a:ext uri="{FF2B5EF4-FFF2-40B4-BE49-F238E27FC236}">
                <a16:creationId xmlns:a16="http://schemas.microsoft.com/office/drawing/2014/main" id="{EC03615D-F008-A1FD-0BB6-D085F600CE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81" b="5213"/>
          <a:stretch>
            <a:fillRect/>
          </a:stretch>
        </p:blipFill>
        <p:spPr bwMode="auto">
          <a:xfrm>
            <a:off x="526747" y="848716"/>
            <a:ext cx="10484220" cy="5461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5157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C8F57-9D6F-81D5-FB80-5EBB0D5DF597}"/>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E1186BC3-8EEA-7F11-2348-161AAE44C311}"/>
              </a:ext>
            </a:extLst>
          </p:cNvPr>
          <p:cNvSpPr txBox="1"/>
          <p:nvPr/>
        </p:nvSpPr>
        <p:spPr>
          <a:xfrm>
            <a:off x="380907" y="1132536"/>
            <a:ext cx="11430186" cy="5324535"/>
          </a:xfrm>
          <a:prstGeom prst="rect">
            <a:avLst/>
          </a:prstGeom>
          <a:noFill/>
        </p:spPr>
        <p:txBody>
          <a:bodyPr wrap="square" rtlCol="0">
            <a:spAutoFit/>
          </a:bodyPr>
          <a:lstStyle/>
          <a:p>
            <a:pPr lvl="0">
              <a:spcAft>
                <a:spcPts val="600"/>
              </a:spcAft>
              <a:defRPr/>
            </a:pPr>
            <a:r>
              <a:rPr kumimoji="0" lang="en-US" sz="1800" b="1" i="0" u="none" strike="noStrike" kern="1200" cap="none" spc="0" normalizeH="0" baseline="0" noProof="0" dirty="0">
                <a:ln>
                  <a:noFill/>
                </a:ln>
                <a:effectLst/>
                <a:uLnTx/>
                <a:uFillTx/>
                <a:latin typeface="Work Sans" pitchFamily="2" charset="77"/>
                <a:ea typeface="メイリオ"/>
              </a:rPr>
              <a:t>Risks</a:t>
            </a:r>
          </a:p>
          <a:p>
            <a:pPr marL="285750" lvl="0" indent="-285750">
              <a:spcAft>
                <a:spcPts val="600"/>
              </a:spcAft>
              <a:buFont typeface="Arial" panose="020B0604020202020204" pitchFamily="34" charset="0"/>
              <a:buChar char="•"/>
              <a:defRPr/>
            </a:pPr>
            <a:r>
              <a:rPr kumimoji="0" lang="en-US" sz="1800" i="0" u="none" strike="noStrike" kern="1200" cap="none" spc="0" normalizeH="0" baseline="0" noProof="0" dirty="0">
                <a:ln>
                  <a:noFill/>
                </a:ln>
                <a:effectLst/>
                <a:uLnTx/>
                <a:uFillTx/>
                <a:latin typeface="Work Sans" pitchFamily="2" charset="77"/>
                <a:ea typeface="メイリオ"/>
              </a:rPr>
              <a:t>Unpredictable path</a:t>
            </a:r>
            <a:endParaRPr lang="en-US" dirty="0">
              <a:latin typeface="Work Sans" pitchFamily="2" charset="77"/>
              <a:ea typeface="メイリオ"/>
            </a:endParaRPr>
          </a:p>
          <a:p>
            <a:pPr marL="285750" lvl="0" indent="-285750">
              <a:spcAft>
                <a:spcPts val="600"/>
              </a:spcAft>
              <a:buFont typeface="Arial" panose="020B0604020202020204" pitchFamily="34" charset="0"/>
              <a:buChar char="•"/>
              <a:defRPr/>
            </a:pPr>
            <a:r>
              <a:rPr kumimoji="0" lang="en-US" sz="1800" i="0" u="none" strike="noStrike" kern="1200" cap="none" spc="0" normalizeH="0" baseline="0" noProof="0" dirty="0">
                <a:ln>
                  <a:noFill/>
                </a:ln>
                <a:effectLst/>
                <a:uLnTx/>
                <a:uFillTx/>
                <a:latin typeface="Work Sans" pitchFamily="2" charset="77"/>
                <a:ea typeface="メイリオ"/>
              </a:rPr>
              <a:t>Unpredictable output</a:t>
            </a:r>
            <a:endParaRPr lang="en-US" dirty="0">
              <a:latin typeface="Work Sans" pitchFamily="2" charset="77"/>
              <a:ea typeface="メイリオ"/>
            </a:endParaRPr>
          </a:p>
          <a:p>
            <a:pPr marL="285750" lvl="0" indent="-285750">
              <a:spcAft>
                <a:spcPts val="600"/>
              </a:spcAft>
              <a:buFont typeface="Arial" panose="020B0604020202020204" pitchFamily="34" charset="0"/>
              <a:buChar char="•"/>
              <a:defRPr/>
            </a:pPr>
            <a:r>
              <a:rPr kumimoji="0" lang="en-US" sz="1800" i="0" u="none" strike="noStrike" kern="1200" cap="none" spc="0" normalizeH="0" baseline="0" noProof="0" dirty="0">
                <a:ln>
                  <a:noFill/>
                </a:ln>
                <a:effectLst/>
                <a:uLnTx/>
                <a:uFillTx/>
                <a:latin typeface="Work Sans" pitchFamily="2" charset="77"/>
                <a:ea typeface="メイリオ"/>
              </a:rPr>
              <a:t>Unpredictable costs</a:t>
            </a:r>
          </a:p>
          <a:p>
            <a:pPr lvl="0">
              <a:spcAft>
                <a:spcPts val="600"/>
              </a:spcAft>
              <a:defRPr/>
            </a:pPr>
            <a:endParaRPr lang="en-US" b="1" dirty="0">
              <a:latin typeface="Work Sans" pitchFamily="2" charset="77"/>
              <a:ea typeface="メイリオ"/>
            </a:endParaRPr>
          </a:p>
          <a:p>
            <a:pPr lvl="0">
              <a:spcAft>
                <a:spcPts val="600"/>
              </a:spcAft>
              <a:defRPr/>
            </a:pPr>
            <a:r>
              <a:rPr lang="en-US" b="1" dirty="0">
                <a:latin typeface="Work Sans" pitchFamily="2" charset="77"/>
                <a:ea typeface="メイリオ"/>
              </a:rPr>
              <a:t>The Need to Monitor</a:t>
            </a:r>
          </a:p>
          <a:p>
            <a:pPr marL="285750" lvl="0" indent="-285750">
              <a:spcAft>
                <a:spcPts val="600"/>
              </a:spcAft>
              <a:buFont typeface="Arial" panose="020B0604020202020204" pitchFamily="34" charset="0"/>
              <a:buChar char="•"/>
              <a:defRPr/>
            </a:pPr>
            <a:r>
              <a:rPr lang="en-US" dirty="0">
                <a:latin typeface="Work Sans" pitchFamily="2" charset="77"/>
                <a:ea typeface="メイリオ"/>
              </a:rPr>
              <a:t>Guardrails: they ensure agents behave safely, consistently and within intended boundaries</a:t>
            </a:r>
          </a:p>
          <a:p>
            <a:pPr marL="285750" lvl="0" indent="-285750">
              <a:spcAft>
                <a:spcPts val="600"/>
              </a:spcAft>
              <a:buFont typeface="Arial" panose="020B0604020202020204" pitchFamily="34" charset="0"/>
              <a:buChar char="•"/>
              <a:defRPr/>
            </a:pPr>
            <a:r>
              <a:rPr lang="en-US" dirty="0">
                <a:latin typeface="Work Sans" pitchFamily="2" charset="77"/>
                <a:ea typeface="メイリオ"/>
              </a:rPr>
              <a:t>Cost, Latency, Tracing etc.</a:t>
            </a:r>
          </a:p>
          <a:p>
            <a:pPr marL="285750" lvl="0" indent="-285750">
              <a:spcAft>
                <a:spcPts val="600"/>
              </a:spcAft>
              <a:buFont typeface="Arial" panose="020B0604020202020204" pitchFamily="34" charset="0"/>
              <a:buChar char="•"/>
              <a:defRPr/>
            </a:pPr>
            <a:r>
              <a:rPr lang="en-US" i="1" dirty="0">
                <a:latin typeface="Work Sans" pitchFamily="2" charset="77"/>
                <a:ea typeface="メイリオ"/>
              </a:rPr>
              <a:t>Enter AI Gateway as a one-stop solution!</a:t>
            </a:r>
            <a:endParaRPr lang="en-US" dirty="0">
              <a:latin typeface="Work Sans" pitchFamily="2" charset="77"/>
              <a:ea typeface="メイリオ"/>
            </a:endParaRPr>
          </a:p>
          <a:p>
            <a:pPr marL="285750" lvl="0" indent="-285750">
              <a:spcAft>
                <a:spcPts val="600"/>
              </a:spcAft>
              <a:buFont typeface="Arial" panose="020B0604020202020204" pitchFamily="34" charset="0"/>
              <a:buChar char="•"/>
              <a:defRPr/>
            </a:pPr>
            <a:endParaRPr lang="en-US" dirty="0">
              <a:latin typeface="Work Sans" pitchFamily="2" charset="77"/>
              <a:ea typeface="メイリオ"/>
            </a:endParaRPr>
          </a:p>
          <a:p>
            <a:pPr lvl="0">
              <a:spcAft>
                <a:spcPts val="600"/>
              </a:spcAft>
              <a:defRPr/>
            </a:pPr>
            <a:r>
              <a:rPr lang="en-US" b="1" dirty="0">
                <a:latin typeface="Work Sans" pitchFamily="2" charset="77"/>
                <a:ea typeface="メイリオ"/>
              </a:rPr>
              <a:t>Recommendation</a:t>
            </a:r>
          </a:p>
          <a:p>
            <a:pPr marL="285750" lvl="0" indent="-285750">
              <a:spcAft>
                <a:spcPts val="600"/>
              </a:spcAft>
              <a:buFont typeface="Arial" panose="020B0604020202020204" pitchFamily="34" charset="0"/>
              <a:buChar char="•"/>
              <a:defRPr/>
            </a:pPr>
            <a:r>
              <a:rPr lang="en-US" dirty="0">
                <a:latin typeface="Work Sans" pitchFamily="2" charset="77"/>
                <a:ea typeface="メイリオ"/>
              </a:rPr>
              <a:t>Build the right system, not always the most sophisticated one</a:t>
            </a:r>
          </a:p>
          <a:p>
            <a:pPr marL="285750" lvl="0" indent="-285750">
              <a:spcAft>
                <a:spcPts val="600"/>
              </a:spcAft>
              <a:buFont typeface="Arial" panose="020B0604020202020204" pitchFamily="34" charset="0"/>
              <a:buChar char="•"/>
              <a:defRPr/>
            </a:pPr>
            <a:r>
              <a:rPr lang="en-US" dirty="0">
                <a:latin typeface="Work Sans" pitchFamily="2" charset="77"/>
                <a:ea typeface="メイリオ"/>
              </a:rPr>
              <a:t>Start with simple prompts, optimize with evaluation, then go to multi-step agentic systems</a:t>
            </a:r>
          </a:p>
          <a:p>
            <a:pPr marL="285750" lvl="0" indent="-285750">
              <a:spcAft>
                <a:spcPts val="600"/>
              </a:spcAft>
              <a:buFont typeface="Arial" panose="020B0604020202020204" pitchFamily="34" charset="0"/>
              <a:buChar char="•"/>
              <a:defRPr/>
            </a:pPr>
            <a:endParaRPr kumimoji="0" lang="en-US" i="0" u="none" strike="noStrike" kern="1200" cap="none" spc="0" normalizeH="0" baseline="0" noProof="0" dirty="0">
              <a:ln>
                <a:noFill/>
              </a:ln>
              <a:effectLst/>
              <a:uLnTx/>
              <a:uFillTx/>
              <a:latin typeface="Work Sans" pitchFamily="2" charset="77"/>
              <a:ea typeface="メイリオ"/>
            </a:endParaRPr>
          </a:p>
          <a:p>
            <a:pPr marL="285750" lvl="0" indent="-285750">
              <a:spcAft>
                <a:spcPts val="600"/>
              </a:spcAft>
              <a:buFont typeface="Arial" panose="020B0604020202020204" pitchFamily="34" charset="0"/>
              <a:buChar char="•"/>
              <a:defRPr/>
            </a:pPr>
            <a:endParaRPr kumimoji="0" lang="en-US" i="0" u="none" strike="noStrike" kern="1200" cap="none" spc="0" normalizeH="0" baseline="0" noProof="0" dirty="0">
              <a:ln>
                <a:noFill/>
              </a:ln>
              <a:effectLst/>
              <a:uLnTx/>
              <a:uFillTx/>
              <a:latin typeface="Work Sans" pitchFamily="2" charset="77"/>
              <a:ea typeface="メイリオ"/>
            </a:endParaRPr>
          </a:p>
        </p:txBody>
      </p:sp>
      <p:sp>
        <p:nvSpPr>
          <p:cNvPr id="3" name="TextBox 2">
            <a:extLst>
              <a:ext uri="{FF2B5EF4-FFF2-40B4-BE49-F238E27FC236}">
                <a16:creationId xmlns:a16="http://schemas.microsoft.com/office/drawing/2014/main" id="{97839102-B4B7-C6E1-9EF2-ECFC38419BD4}"/>
              </a:ext>
            </a:extLst>
          </p:cNvPr>
          <p:cNvSpPr txBox="1"/>
          <p:nvPr/>
        </p:nvSpPr>
        <p:spPr>
          <a:xfrm>
            <a:off x="10430406" y="6399091"/>
            <a:ext cx="1553630" cy="246221"/>
          </a:xfrm>
          <a:prstGeom prst="rect">
            <a:avLst/>
          </a:prstGeom>
          <a:noFill/>
        </p:spPr>
        <p:txBody>
          <a:bodyPr wrap="none" rtlCol="0">
            <a:spAutoFit/>
          </a:bodyPr>
          <a:lstStyle/>
          <a:p>
            <a:r>
              <a:rPr lang="en-US" sz="1000" i="1" dirty="0">
                <a:latin typeface="Work Sans" pitchFamily="2" charset="77"/>
                <a:hlinkClick r:id="rId3"/>
              </a:rPr>
              <a:t>Reference</a:t>
            </a:r>
            <a:r>
              <a:rPr lang="en-US" sz="1000" i="1" dirty="0">
                <a:latin typeface="Work Sans" pitchFamily="2" charset="77"/>
              </a:rPr>
              <a:t> - Anthropic</a:t>
            </a:r>
          </a:p>
        </p:txBody>
      </p:sp>
      <p:pic>
        <p:nvPicPr>
          <p:cNvPr id="4" name="pasted-movie.png" descr="pasted-movie.png">
            <a:extLst>
              <a:ext uri="{FF2B5EF4-FFF2-40B4-BE49-F238E27FC236}">
                <a16:creationId xmlns:a16="http://schemas.microsoft.com/office/drawing/2014/main" id="{835C0266-E9C8-6DEE-19FA-31C176C1BD2C}"/>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A0A846A0-A517-CA1E-C235-6292586554E4}"/>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Considerations When </a:t>
            </a:r>
            <a:r>
              <a:rPr lang="en-US" sz="2400" b="1" dirty="0">
                <a:latin typeface="Work Sans" pitchFamily="2" charset="77"/>
                <a:sym typeface="LabGrotesque-Black"/>
              </a:rPr>
              <a:t>B</a:t>
            </a:r>
            <a:r>
              <a:rPr kumimoji="0" lang="en-US" sz="2400" b="1" i="0" u="none" strike="noStrike" kern="1200" cap="none" spc="0" normalizeH="0" baseline="0" noProof="0" dirty="0" err="1">
                <a:ln>
                  <a:noFill/>
                </a:ln>
                <a:effectLst/>
                <a:uLnTx/>
                <a:uFillTx/>
                <a:latin typeface="Work Sans" pitchFamily="2" charset="77"/>
                <a:sym typeface="LabGrotesque-Black"/>
              </a:rPr>
              <a:t>uilding</a:t>
            </a:r>
            <a:r>
              <a:rPr kumimoji="0" lang="en-US" sz="2400" b="1" i="0" u="none" strike="noStrike" kern="1200" cap="none" spc="0" normalizeH="0" baseline="0" noProof="0" dirty="0">
                <a:ln>
                  <a:noFill/>
                </a:ln>
                <a:effectLst/>
                <a:uLnTx/>
                <a:uFillTx/>
                <a:latin typeface="Work Sans" pitchFamily="2" charset="77"/>
                <a:sym typeface="LabGrotesque-Black"/>
              </a:rPr>
              <a:t> Agents</a:t>
            </a:r>
            <a:endParaRPr lang="en-US" sz="2400" dirty="0">
              <a:latin typeface="Work Sans" pitchFamily="2" charset="77"/>
              <a:sym typeface="LabGrotesque-Black"/>
            </a:endParaRPr>
          </a:p>
        </p:txBody>
      </p:sp>
    </p:spTree>
    <p:extLst>
      <p:ext uri="{BB962C8B-B14F-4D97-AF65-F5344CB8AC3E}">
        <p14:creationId xmlns:p14="http://schemas.microsoft.com/office/powerpoint/2010/main" val="25300620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A9B64928-863A-AA75-9936-82223260B75F}"/>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F41C3FA7-13C1-1C5B-7F5C-3D1D4619FE56}"/>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Hands-On with Agents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C0DAECB0-3048-D351-2EF1-00777FAFE689}"/>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0103722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1186B-50DD-7C1F-2088-830D8B98E69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BEB16D5-017A-F9E1-FB5E-B34A8AF2C625}"/>
              </a:ext>
            </a:extLst>
          </p:cNvPr>
          <p:cNvSpPr txBox="1"/>
          <p:nvPr/>
        </p:nvSpPr>
        <p:spPr>
          <a:xfrm>
            <a:off x="6326378" y="1186148"/>
            <a:ext cx="5275001" cy="4045683"/>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buFont typeface="Wingdings 2" panose="05020102010507070707" pitchFamily="18" charset="2"/>
              <a:buChar char=""/>
            </a:pPr>
            <a:r>
              <a:rPr lang="en-US" b="1" dirty="0">
                <a:solidFill>
                  <a:schemeClr val="tx2"/>
                </a:solidFill>
                <a:latin typeface="Work Sans" pitchFamily="2" charset="77"/>
              </a:rPr>
              <a:t> Choose LangGraph if:</a:t>
            </a:r>
            <a:r>
              <a:rPr lang="en-US" dirty="0">
                <a:solidFill>
                  <a:schemeClr val="tx2"/>
                </a:solidFill>
                <a:latin typeface="Work Sans" pitchFamily="2" charset="77"/>
              </a:rPr>
              <a:t> You need precise control over complex, looping workflows and robust state management for production.</a:t>
            </a:r>
          </a:p>
          <a:p>
            <a:pPr>
              <a:spcBef>
                <a:spcPct val="20000"/>
              </a:spcBef>
              <a:spcAft>
                <a:spcPts val="600"/>
              </a:spcAft>
              <a:buClr>
                <a:schemeClr val="accent2"/>
              </a:buClr>
              <a:buSzPct val="92000"/>
              <a:buFont typeface="Wingdings 2" panose="05020102010507070707" pitchFamily="18" charset="2"/>
              <a:buChar char=""/>
            </a:pPr>
            <a:endParaRPr lang="en-US" dirty="0">
              <a:solidFill>
                <a:schemeClr val="tx2"/>
              </a:solidFill>
              <a:latin typeface="Work Sans" pitchFamily="2" charset="77"/>
            </a:endParaRPr>
          </a:p>
          <a:p>
            <a:pPr>
              <a:spcBef>
                <a:spcPct val="20000"/>
              </a:spcBef>
              <a:spcAft>
                <a:spcPts val="600"/>
              </a:spcAft>
              <a:buClr>
                <a:schemeClr val="accent2"/>
              </a:buClr>
              <a:buSzPct val="92000"/>
              <a:buFont typeface="Wingdings 2" panose="05020102010507070707" pitchFamily="18" charset="2"/>
              <a:buChar char=""/>
            </a:pPr>
            <a:r>
              <a:rPr lang="en-US" b="1" dirty="0">
                <a:solidFill>
                  <a:schemeClr val="tx2"/>
                </a:solidFill>
                <a:latin typeface="Work Sans" pitchFamily="2" charset="77"/>
              </a:rPr>
              <a:t> Choose </a:t>
            </a:r>
            <a:r>
              <a:rPr lang="en-US" b="1" dirty="0" err="1">
                <a:solidFill>
                  <a:schemeClr val="tx2"/>
                </a:solidFill>
                <a:latin typeface="Work Sans" pitchFamily="2" charset="77"/>
              </a:rPr>
              <a:t>CrewAI</a:t>
            </a:r>
            <a:r>
              <a:rPr lang="en-US" b="1" dirty="0">
                <a:solidFill>
                  <a:schemeClr val="tx2"/>
                </a:solidFill>
                <a:latin typeface="Work Sans" pitchFamily="2" charset="77"/>
              </a:rPr>
              <a:t> if:</a:t>
            </a:r>
            <a:r>
              <a:rPr lang="en-US" dirty="0">
                <a:solidFill>
                  <a:schemeClr val="tx2"/>
                </a:solidFill>
                <a:latin typeface="Work Sans" pitchFamily="2" charset="77"/>
              </a:rPr>
              <a:t> You want to model collaborative teams of AI agents with distinct roles and intuitive interaction.</a:t>
            </a:r>
          </a:p>
          <a:p>
            <a:pPr>
              <a:spcBef>
                <a:spcPct val="20000"/>
              </a:spcBef>
              <a:spcAft>
                <a:spcPts val="600"/>
              </a:spcAft>
              <a:buClr>
                <a:schemeClr val="accent2"/>
              </a:buClr>
              <a:buSzPct val="92000"/>
              <a:buFont typeface="Wingdings 2" panose="05020102010507070707" pitchFamily="18" charset="2"/>
              <a:buChar char=""/>
            </a:pPr>
            <a:endParaRPr lang="en-US" b="1" dirty="0">
              <a:solidFill>
                <a:schemeClr val="tx2"/>
              </a:solidFill>
              <a:latin typeface="Work Sans" pitchFamily="2" charset="77"/>
            </a:endParaRPr>
          </a:p>
          <a:p>
            <a:pPr>
              <a:spcBef>
                <a:spcPct val="20000"/>
              </a:spcBef>
              <a:spcAft>
                <a:spcPts val="600"/>
              </a:spcAft>
              <a:buClr>
                <a:schemeClr val="accent2"/>
              </a:buClr>
              <a:buSzPct val="92000"/>
              <a:buFont typeface="Wingdings 2" panose="05020102010507070707" pitchFamily="18" charset="2"/>
              <a:buChar char=""/>
            </a:pPr>
            <a:r>
              <a:rPr lang="en-US" b="1" dirty="0">
                <a:solidFill>
                  <a:schemeClr val="tx2"/>
                </a:solidFill>
                <a:latin typeface="Work Sans" pitchFamily="2" charset="77"/>
              </a:rPr>
              <a:t> Choose </a:t>
            </a:r>
            <a:r>
              <a:rPr lang="en-US" b="1" dirty="0" err="1">
                <a:solidFill>
                  <a:schemeClr val="tx2"/>
                </a:solidFill>
                <a:latin typeface="Work Sans" pitchFamily="2" charset="77"/>
              </a:rPr>
              <a:t>AutoGen</a:t>
            </a:r>
            <a:r>
              <a:rPr lang="en-US" b="1" dirty="0">
                <a:solidFill>
                  <a:schemeClr val="tx2"/>
                </a:solidFill>
                <a:latin typeface="Work Sans" pitchFamily="2" charset="77"/>
              </a:rPr>
              <a:t> if:</a:t>
            </a:r>
            <a:r>
              <a:rPr lang="en-US" dirty="0">
                <a:solidFill>
                  <a:schemeClr val="tx2"/>
                </a:solidFill>
                <a:latin typeface="Work Sans" pitchFamily="2" charset="77"/>
              </a:rPr>
              <a:t> You need highly flexible agent conversations, especially for code-centric problem-solving and iterative tasks.</a:t>
            </a:r>
          </a:p>
        </p:txBody>
      </p:sp>
      <p:graphicFrame>
        <p:nvGraphicFramePr>
          <p:cNvPr id="9" name="Table 8">
            <a:extLst>
              <a:ext uri="{FF2B5EF4-FFF2-40B4-BE49-F238E27FC236}">
                <a16:creationId xmlns:a16="http://schemas.microsoft.com/office/drawing/2014/main" id="{6D9D9773-4D3B-6BEE-4F65-02121DC14F7E}"/>
              </a:ext>
            </a:extLst>
          </p:cNvPr>
          <p:cNvGraphicFramePr>
            <a:graphicFrameLocks noGrp="1"/>
          </p:cNvGraphicFramePr>
          <p:nvPr>
            <p:extLst>
              <p:ext uri="{D42A27DB-BD31-4B8C-83A1-F6EECF244321}">
                <p14:modId xmlns:p14="http://schemas.microsoft.com/office/powerpoint/2010/main" val="3171484923"/>
              </p:ext>
            </p:extLst>
          </p:nvPr>
        </p:nvGraphicFramePr>
        <p:xfrm>
          <a:off x="671392" y="1366708"/>
          <a:ext cx="4915339" cy="3649224"/>
        </p:xfrm>
        <a:graphic>
          <a:graphicData uri="http://schemas.openxmlformats.org/drawingml/2006/table">
            <a:tbl>
              <a:tblPr firstRow="1" bandRow="1">
                <a:noFill/>
              </a:tblPr>
              <a:tblGrid>
                <a:gridCol w="1251430">
                  <a:extLst>
                    <a:ext uri="{9D8B030D-6E8A-4147-A177-3AD203B41FA5}">
                      <a16:colId xmlns:a16="http://schemas.microsoft.com/office/drawing/2014/main" val="1907021108"/>
                    </a:ext>
                  </a:extLst>
                </a:gridCol>
                <a:gridCol w="1262196">
                  <a:extLst>
                    <a:ext uri="{9D8B030D-6E8A-4147-A177-3AD203B41FA5}">
                      <a16:colId xmlns:a16="http://schemas.microsoft.com/office/drawing/2014/main" val="2605849551"/>
                    </a:ext>
                  </a:extLst>
                </a:gridCol>
                <a:gridCol w="1055645">
                  <a:extLst>
                    <a:ext uri="{9D8B030D-6E8A-4147-A177-3AD203B41FA5}">
                      <a16:colId xmlns:a16="http://schemas.microsoft.com/office/drawing/2014/main" val="2723720288"/>
                    </a:ext>
                  </a:extLst>
                </a:gridCol>
                <a:gridCol w="1346068">
                  <a:extLst>
                    <a:ext uri="{9D8B030D-6E8A-4147-A177-3AD203B41FA5}">
                      <a16:colId xmlns:a16="http://schemas.microsoft.com/office/drawing/2014/main" val="3538657697"/>
                    </a:ext>
                  </a:extLst>
                </a:gridCol>
              </a:tblGrid>
              <a:tr h="245028">
                <a:tc>
                  <a:txBody>
                    <a:bodyPr/>
                    <a:lstStyle/>
                    <a:p>
                      <a:pPr algn="ctr" fontAlgn="b"/>
                      <a:r>
                        <a:rPr lang="en-IN" sz="700" b="1" i="0" u="none" strike="noStrike" cap="all" spc="60">
                          <a:solidFill>
                            <a:schemeClr val="tx1"/>
                          </a:solidFill>
                          <a:effectLst/>
                          <a:latin typeface="Arial" panose="020B0604020202020204" pitchFamily="34" charset="0"/>
                        </a:rPr>
                        <a:t>Feature/Framework</a:t>
                      </a:r>
                    </a:p>
                  </a:txBody>
                  <a:tcPr marL="3809" marR="3809" marT="54014"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700" b="1" i="0" u="none" strike="noStrike" cap="all" spc="60">
                          <a:solidFill>
                            <a:schemeClr val="tx1"/>
                          </a:solidFill>
                          <a:effectLst/>
                          <a:latin typeface="Arial" panose="020B0604020202020204" pitchFamily="34" charset="0"/>
                        </a:rPr>
                        <a:t>LangGraph</a:t>
                      </a:r>
                    </a:p>
                  </a:txBody>
                  <a:tcPr marL="3809" marR="3809" marT="54014"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700" b="1" i="0" u="none" strike="noStrike" cap="all" spc="60">
                          <a:solidFill>
                            <a:schemeClr val="tx1"/>
                          </a:solidFill>
                          <a:effectLst/>
                          <a:latin typeface="Arial" panose="020B0604020202020204" pitchFamily="34" charset="0"/>
                        </a:rPr>
                        <a:t>CrewAI</a:t>
                      </a:r>
                    </a:p>
                  </a:txBody>
                  <a:tcPr marL="3809" marR="3809" marT="54014"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700" b="1" i="0" u="none" strike="noStrike" cap="all" spc="60">
                          <a:solidFill>
                            <a:schemeClr val="tx1"/>
                          </a:solidFill>
                          <a:effectLst/>
                          <a:latin typeface="Arial" panose="020B0604020202020204" pitchFamily="34" charset="0"/>
                        </a:rPr>
                        <a:t>AutoGen</a:t>
                      </a:r>
                    </a:p>
                  </a:txBody>
                  <a:tcPr marL="3809" marR="3809" marT="54014"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0321626"/>
                  </a:ext>
                </a:extLst>
              </a:tr>
              <a:tr h="663506">
                <a:tc>
                  <a:txBody>
                    <a:bodyPr/>
                    <a:lstStyle/>
                    <a:p>
                      <a:pPr algn="ctr" fontAlgn="b"/>
                      <a:r>
                        <a:rPr lang="en-IN" sz="900" b="0" i="0" u="none" strike="noStrike" cap="none" spc="0">
                          <a:solidFill>
                            <a:schemeClr val="tx1"/>
                          </a:solidFill>
                          <a:effectLst/>
                          <a:latin typeface="Arial" panose="020B0604020202020204" pitchFamily="34" charset="0"/>
                        </a:rPr>
                        <a:t>Core Idea</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Graph-based workflows, powerful state management for complex cycles.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Role-based multi-agent systems for intuitive collaboration.</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Flexible conversation patterns and agent topologies.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5520103"/>
                  </a:ext>
                </a:extLst>
              </a:tr>
              <a:tr h="951926">
                <a:tc>
                  <a:txBody>
                    <a:bodyPr/>
                    <a:lstStyle/>
                    <a:p>
                      <a:pPr algn="ctr" fontAlgn="b"/>
                      <a:r>
                        <a:rPr lang="en-IN" sz="900" b="0" i="0" u="none" strike="noStrike" cap="none" spc="0">
                          <a:solidFill>
                            <a:schemeClr val="tx1"/>
                          </a:solidFill>
                          <a:effectLst/>
                          <a:latin typeface="Arial" panose="020B0604020202020204" pitchFamily="34" charset="0"/>
                        </a:rPr>
                        <a:t>Best For</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Complex, cyclical processes; human-in-the-loop; production-ready applications.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Team-based workflows; automated customer support, research, or development.</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Complex problem-solving; code generation &amp; debugging; diverse agent interactions.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02720301"/>
                  </a:ext>
                </a:extLst>
              </a:tr>
              <a:tr h="663506">
                <a:tc>
                  <a:txBody>
                    <a:bodyPr/>
                    <a:lstStyle/>
                    <a:p>
                      <a:pPr algn="ctr" fontAlgn="b"/>
                      <a:r>
                        <a:rPr lang="en-IN" sz="900" b="0" i="0" u="none" strike="noStrike" cap="none" spc="0" dirty="0">
                          <a:solidFill>
                            <a:schemeClr val="tx1"/>
                          </a:solidFill>
                          <a:effectLst/>
                          <a:latin typeface="Arial" panose="020B0604020202020204" pitchFamily="34" charset="0"/>
                        </a:rPr>
                        <a:t>Key Strength</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Superior state control &amp; flow; highly customizable; production-grade.</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Intuitive collaborative intelligence; clear role delegation.</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Flexible conversational dynamics; strong code execution &amp; debugging.</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1911997"/>
                  </a:ext>
                </a:extLst>
              </a:tr>
              <a:tr h="375086">
                <a:tc>
                  <a:txBody>
                    <a:bodyPr/>
                    <a:lstStyle/>
                    <a:p>
                      <a:pPr algn="ctr" fontAlgn="b"/>
                      <a:r>
                        <a:rPr lang="en-IN" sz="900" b="0" i="0" u="none" strike="noStrike" cap="none" spc="0">
                          <a:solidFill>
                            <a:schemeClr val="tx1"/>
                          </a:solidFill>
                          <a:effectLst/>
                          <a:latin typeface="Arial" panose="020B0604020202020204" pitchFamily="34" charset="0"/>
                        </a:rPr>
                        <a:t>Learning Curve</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Steeper (graphs &amp; state)</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Medium</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Medium</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34539103"/>
                  </a:ext>
                </a:extLst>
              </a:tr>
              <a:tr h="375086">
                <a:tc>
                  <a:txBody>
                    <a:bodyPr/>
                    <a:lstStyle/>
                    <a:p>
                      <a:pPr algn="ctr" fontAlgn="b"/>
                      <a:r>
                        <a:rPr lang="en-IN" sz="900" b="0" i="0" u="none" strike="noStrike" cap="none" spc="0">
                          <a:solidFill>
                            <a:schemeClr val="tx1"/>
                          </a:solidFill>
                          <a:effectLst/>
                          <a:latin typeface="Arial" panose="020B0604020202020204" pitchFamily="34" charset="0"/>
                        </a:rPr>
                        <a:t>Scalability</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High (built for production)</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Medium-High</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Medium-High</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1407941"/>
                  </a:ext>
                </a:extLst>
              </a:tr>
              <a:tr h="375086">
                <a:tc>
                  <a:txBody>
                    <a:bodyPr/>
                    <a:lstStyle/>
                    <a:p>
                      <a:pPr algn="ctr" fontAlgn="b"/>
                      <a:r>
                        <a:rPr lang="en-IN" sz="900" b="0" i="0" u="none" strike="noStrike" cap="none" spc="0">
                          <a:solidFill>
                            <a:schemeClr val="tx1"/>
                          </a:solidFill>
                          <a:effectLst/>
                          <a:latin typeface="Arial" panose="020B0604020202020204" pitchFamily="34" charset="0"/>
                        </a:rPr>
                        <a:t>Tooling</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Strong via LangChain</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Flexible custom tools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dirty="0">
                          <a:solidFill>
                            <a:schemeClr val="tx1"/>
                          </a:solidFill>
                          <a:effectLst/>
                          <a:latin typeface="Arial" panose="020B0604020202020204" pitchFamily="34" charset="0"/>
                        </a:rPr>
                        <a:t>Strong (code execution, APIs)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963227"/>
                  </a:ext>
                </a:extLst>
              </a:tr>
            </a:tbl>
          </a:graphicData>
        </a:graphic>
      </p:graphicFrame>
      <p:sp>
        <p:nvSpPr>
          <p:cNvPr id="8" name="TextBox 7">
            <a:extLst>
              <a:ext uri="{FF2B5EF4-FFF2-40B4-BE49-F238E27FC236}">
                <a16:creationId xmlns:a16="http://schemas.microsoft.com/office/drawing/2014/main" id="{F361B0E5-EFD2-03F0-1543-66DDF2941C4D}"/>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Comparison of Popular Agentic AI Frameworks</a:t>
            </a:r>
            <a:endParaRPr lang="en-US" sz="2400" dirty="0">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E88FDB33-67B9-5314-B7C7-6FAD78D10A42}"/>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5295338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DF55D64B-7682-1149-FB5B-C846ED23ED94}"/>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AA940284-8FB7-EB68-0036-A0A79664A60A}"/>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Assessment (15%)</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8798914D-DF2F-9CBA-757D-A860BB033579}"/>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42122184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4F763F7A-B037-B285-69C0-4484EAEAE52F}"/>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CB6106D3-80AD-B75C-A560-92486FC79D6A}"/>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Deep-Dive into </a:t>
            </a:r>
            <a:r>
              <a:rPr kumimoji="0" lang="en-US" sz="3600" b="1" i="0" u="none" strike="noStrike" kern="0" cap="none" spc="0" normalizeH="0" baseline="0" noProof="0" dirty="0" err="1">
                <a:ln>
                  <a:noFill/>
                </a:ln>
                <a:solidFill>
                  <a:srgbClr val="FFFFFF"/>
                </a:solidFill>
                <a:effectLst/>
                <a:uLnTx/>
                <a:uFillTx/>
                <a:latin typeface="Poppins"/>
                <a:ea typeface="+mn-ea"/>
                <a:cs typeface="Poppins"/>
                <a:sym typeface="Poppins"/>
              </a:rPr>
              <a:t>TrueFoundry</a:t>
            </a: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 AI Gateway</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3CB5BFE7-A3F8-45DA-AA2F-228E00C26976}"/>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72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2FEA2-1D91-F73B-668C-29A2819DA35B}"/>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568597E7-D492-FC4A-F818-2D4AFF18895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BAC2CD1A-38D6-E57D-6F8B-BE6DD742F6C6}"/>
              </a:ext>
            </a:extLst>
          </p:cNvPr>
          <p:cNvSpPr txBox="1"/>
          <p:nvPr/>
        </p:nvSpPr>
        <p:spPr>
          <a:xfrm>
            <a:off x="2654462" y="2905780"/>
            <a:ext cx="11887198" cy="52322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Reuse YouTube Video for an Introduction</a:t>
            </a:r>
            <a:endParaRPr lang="en-US" sz="2000" dirty="0">
              <a:solidFill>
                <a:srgbClr val="00B0F0"/>
              </a:solidFill>
              <a:latin typeface="Work Sans" pitchFamily="2" charset="77"/>
              <a:sym typeface="LabGrotesque-Black"/>
            </a:endParaRPr>
          </a:p>
        </p:txBody>
      </p:sp>
    </p:spTree>
    <p:extLst>
      <p:ext uri="{BB962C8B-B14F-4D97-AF65-F5344CB8AC3E}">
        <p14:creationId xmlns:p14="http://schemas.microsoft.com/office/powerpoint/2010/main" val="310492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38A7F832-CF7C-364E-AAA2-F4B4F04AAA67}"/>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CBBCC724-BAEA-CDDC-7224-A44859F61C97}"/>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Hands-on Demo of </a:t>
            </a:r>
            <a:r>
              <a:rPr kumimoji="0" lang="en-US" sz="3600" b="1" i="0" u="none" strike="noStrike" kern="0" cap="none" spc="0" normalizeH="0" baseline="0" noProof="0" dirty="0" err="1">
                <a:ln>
                  <a:noFill/>
                </a:ln>
                <a:solidFill>
                  <a:srgbClr val="FFFFFF"/>
                </a:solidFill>
                <a:effectLst/>
                <a:uLnTx/>
                <a:uFillTx/>
                <a:latin typeface="Poppins"/>
                <a:ea typeface="+mn-ea"/>
                <a:cs typeface="Poppins"/>
                <a:sym typeface="Poppins"/>
              </a:rPr>
              <a:t>TrueFoundry</a:t>
            </a: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 AI Gateway</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5273A8E7-C814-261F-41DE-2C4BDDEB9A54}"/>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12451728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468C189F-94B2-0B02-8352-EE6DD8191034}"/>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3AA92D69-3ABE-8E84-F9FD-9320DFF051B7}"/>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Model Context Protocol</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B9CEF04E-5509-BDA0-FC33-AA0183FC8E69}"/>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857761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19;p1">
            <a:extLst>
              <a:ext uri="{FF2B5EF4-FFF2-40B4-BE49-F238E27FC236}">
                <a16:creationId xmlns:a16="http://schemas.microsoft.com/office/drawing/2014/main" id="{7DBFA8C3-F57D-3117-1A20-B2DD85B6D5A2}"/>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Module 1: Basics of LLMs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3" name="pasted-movie.png" descr="pasted-movie.png">
            <a:extLst>
              <a:ext uri="{FF2B5EF4-FFF2-40B4-BE49-F238E27FC236}">
                <a16:creationId xmlns:a16="http://schemas.microsoft.com/office/drawing/2014/main" id="{2225D220-9C61-8048-1A70-F9DA620B1FEB}"/>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8172934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94D07-0ADD-2700-D77B-293D8ED2B96A}"/>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7FEA5D36-8743-A81C-277C-AE6E91837BAA}"/>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75C60E39-6302-2A9A-1B14-FFAA52C0C70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Pre-MCP Context Management</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04682EF7-BD64-B370-413D-244BB824D5E1}"/>
              </a:ext>
            </a:extLst>
          </p:cNvPr>
          <p:cNvSpPr txBox="1">
            <a:spLocks/>
          </p:cNvSpPr>
          <p:nvPr/>
        </p:nvSpPr>
        <p:spPr>
          <a:xfrm>
            <a:off x="502920" y="1113439"/>
            <a:ext cx="10429907"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0">
              <a:defRPr/>
            </a:pPr>
            <a:r>
              <a:rPr lang="en-US" dirty="0">
                <a:solidFill>
                  <a:srgbClr val="000000"/>
                </a:solidFill>
                <a:latin typeface="Work Sans" pitchFamily="2" charset="77"/>
              </a:rPr>
              <a:t>This was a set of one-off solutions that required extensive engineering, and wasn’t completely proactive from the model’s side.</a:t>
            </a:r>
            <a:endParaRPr kumimoji="1" lang="en-IN" sz="1600" b="0" i="0" u="none" strike="noStrike" kern="1200" cap="none" spc="0" normalizeH="0" baseline="0" noProof="0" dirty="0">
              <a:ln>
                <a:noFill/>
              </a:ln>
              <a:solidFill>
                <a:srgbClr val="000000"/>
              </a:solidFill>
              <a:effectLst/>
              <a:uLnTx/>
              <a:uFillTx/>
              <a:latin typeface="Work Sans" pitchFamily="2" charset="77"/>
            </a:endParaRPr>
          </a:p>
        </p:txBody>
      </p:sp>
      <p:graphicFrame>
        <p:nvGraphicFramePr>
          <p:cNvPr id="7" name="Diagram 6">
            <a:extLst>
              <a:ext uri="{FF2B5EF4-FFF2-40B4-BE49-F238E27FC236}">
                <a16:creationId xmlns:a16="http://schemas.microsoft.com/office/drawing/2014/main" id="{30DB3FF9-81C1-F071-D5B2-0F78C1631995}"/>
              </a:ext>
            </a:extLst>
          </p:cNvPr>
          <p:cNvGraphicFramePr/>
          <p:nvPr>
            <p:extLst>
              <p:ext uri="{D42A27DB-BD31-4B8C-83A1-F6EECF244321}">
                <p14:modId xmlns:p14="http://schemas.microsoft.com/office/powerpoint/2010/main" val="1172159621"/>
              </p:ext>
            </p:extLst>
          </p:nvPr>
        </p:nvGraphicFramePr>
        <p:xfrm>
          <a:off x="2393042" y="2148912"/>
          <a:ext cx="9060543" cy="10786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 7">
            <a:extLst>
              <a:ext uri="{FF2B5EF4-FFF2-40B4-BE49-F238E27FC236}">
                <a16:creationId xmlns:a16="http://schemas.microsoft.com/office/drawing/2014/main" id="{97DD73CB-316A-8BDD-FEC0-51641E745EA5}"/>
              </a:ext>
            </a:extLst>
          </p:cNvPr>
          <p:cNvGraphicFramePr/>
          <p:nvPr>
            <p:extLst>
              <p:ext uri="{D42A27DB-BD31-4B8C-83A1-F6EECF244321}">
                <p14:modId xmlns:p14="http://schemas.microsoft.com/office/powerpoint/2010/main" val="4098145174"/>
              </p:ext>
            </p:extLst>
          </p:nvPr>
        </p:nvGraphicFramePr>
        <p:xfrm>
          <a:off x="2578099" y="3913259"/>
          <a:ext cx="9060543" cy="107861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TextBox 9">
            <a:extLst>
              <a:ext uri="{FF2B5EF4-FFF2-40B4-BE49-F238E27FC236}">
                <a16:creationId xmlns:a16="http://schemas.microsoft.com/office/drawing/2014/main" id="{079C4A13-3450-0CA7-276C-BEC3E164F7B4}"/>
              </a:ext>
            </a:extLst>
          </p:cNvPr>
          <p:cNvSpPr txBox="1"/>
          <p:nvPr/>
        </p:nvSpPr>
        <p:spPr>
          <a:xfrm>
            <a:off x="1589314" y="2528597"/>
            <a:ext cx="2081019"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Context management</a:t>
            </a:r>
          </a:p>
        </p:txBody>
      </p:sp>
      <p:sp>
        <p:nvSpPr>
          <p:cNvPr id="11" name="TextBox 10">
            <a:extLst>
              <a:ext uri="{FF2B5EF4-FFF2-40B4-BE49-F238E27FC236}">
                <a16:creationId xmlns:a16="http://schemas.microsoft.com/office/drawing/2014/main" id="{79F00AC1-230D-7105-A484-888684744C33}"/>
              </a:ext>
            </a:extLst>
          </p:cNvPr>
          <p:cNvSpPr txBox="1"/>
          <p:nvPr/>
        </p:nvSpPr>
        <p:spPr>
          <a:xfrm>
            <a:off x="827722" y="4129401"/>
            <a:ext cx="1678665" cy="52322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External context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enhancement</a:t>
            </a:r>
          </a:p>
        </p:txBody>
      </p:sp>
      <p:sp>
        <p:nvSpPr>
          <p:cNvPr id="12" name="Rounded Rectangular Callout 11">
            <a:extLst>
              <a:ext uri="{FF2B5EF4-FFF2-40B4-BE49-F238E27FC236}">
                <a16:creationId xmlns:a16="http://schemas.microsoft.com/office/drawing/2014/main" id="{9AC98166-246C-55F8-B752-F2C19D4F6ED8}"/>
              </a:ext>
            </a:extLst>
          </p:cNvPr>
          <p:cNvSpPr/>
          <p:nvPr/>
        </p:nvSpPr>
        <p:spPr>
          <a:xfrm>
            <a:off x="2969869" y="5282328"/>
            <a:ext cx="1482209" cy="612648"/>
          </a:xfrm>
          <a:prstGeom prst="wedgeRoundRectCallout">
            <a:avLst>
              <a:gd name="adj1" fmla="val -10119"/>
              <a:gd name="adj2" fmla="val -83200"/>
              <a:gd name="adj3" fmla="val 16667"/>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Work Sans" pitchFamily="2" charset="77"/>
              </a:rPr>
              <a:t>Model either knew something or didn’t</a:t>
            </a:r>
          </a:p>
        </p:txBody>
      </p:sp>
      <p:sp>
        <p:nvSpPr>
          <p:cNvPr id="13" name="Rounded Rectangular Callout 12">
            <a:extLst>
              <a:ext uri="{FF2B5EF4-FFF2-40B4-BE49-F238E27FC236}">
                <a16:creationId xmlns:a16="http://schemas.microsoft.com/office/drawing/2014/main" id="{C35EA7A7-8472-B796-7A87-BCDF964DFB7A}"/>
              </a:ext>
            </a:extLst>
          </p:cNvPr>
          <p:cNvSpPr/>
          <p:nvPr/>
        </p:nvSpPr>
        <p:spPr>
          <a:xfrm>
            <a:off x="5160818" y="5282328"/>
            <a:ext cx="1870364" cy="612648"/>
          </a:xfrm>
          <a:prstGeom prst="wedgeRoundRectCallout">
            <a:avLst>
              <a:gd name="adj1" fmla="val -10119"/>
              <a:gd name="adj2" fmla="val -83200"/>
              <a:gd name="adj3" fmla="val 16667"/>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Work Sans" pitchFamily="2" charset="77"/>
              </a:rPr>
              <a:t>Model doesn’t initiate lookups/developer puts the logic in</a:t>
            </a:r>
          </a:p>
        </p:txBody>
      </p:sp>
      <p:sp>
        <p:nvSpPr>
          <p:cNvPr id="14" name="Rounded Rectangular Callout 13">
            <a:extLst>
              <a:ext uri="{FF2B5EF4-FFF2-40B4-BE49-F238E27FC236}">
                <a16:creationId xmlns:a16="http://schemas.microsoft.com/office/drawing/2014/main" id="{E0DF25E5-95F5-C268-AB26-BEF672B6421E}"/>
              </a:ext>
            </a:extLst>
          </p:cNvPr>
          <p:cNvSpPr/>
          <p:nvPr/>
        </p:nvSpPr>
        <p:spPr>
          <a:xfrm>
            <a:off x="7166188" y="5282328"/>
            <a:ext cx="1870364" cy="852254"/>
          </a:xfrm>
          <a:prstGeom prst="wedgeRoundRectCallout">
            <a:avLst>
              <a:gd name="adj1" fmla="val -10119"/>
              <a:gd name="adj2" fmla="val -83200"/>
              <a:gd name="adj3" fmla="val 16667"/>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Work Sans" pitchFamily="2" charset="77"/>
              </a:rPr>
              <a:t>Integrating new tools, meant custom prompt logic and parsing</a:t>
            </a:r>
          </a:p>
        </p:txBody>
      </p:sp>
      <p:sp>
        <p:nvSpPr>
          <p:cNvPr id="15" name="Rounded Rectangular Callout 14">
            <a:extLst>
              <a:ext uri="{FF2B5EF4-FFF2-40B4-BE49-F238E27FC236}">
                <a16:creationId xmlns:a16="http://schemas.microsoft.com/office/drawing/2014/main" id="{7A64E4FE-0C5B-98C4-4126-4B436BC3A7D8}"/>
              </a:ext>
            </a:extLst>
          </p:cNvPr>
          <p:cNvSpPr/>
          <p:nvPr/>
        </p:nvSpPr>
        <p:spPr>
          <a:xfrm>
            <a:off x="9417211" y="5282328"/>
            <a:ext cx="1870364" cy="612648"/>
          </a:xfrm>
          <a:prstGeom prst="wedgeRoundRectCallout">
            <a:avLst>
              <a:gd name="adj1" fmla="val -10119"/>
              <a:gd name="adj2" fmla="val -83200"/>
              <a:gd name="adj3" fmla="val 16667"/>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Work Sans" pitchFamily="2" charset="77"/>
              </a:rPr>
              <a:t>See </a:t>
            </a:r>
            <a:r>
              <a:rPr kumimoji="0" lang="en-US" sz="1200" b="0" i="0" u="none" strike="noStrike" kern="1200" cap="none" spc="0" normalizeH="0" baseline="0" noProof="0" dirty="0" err="1">
                <a:ln>
                  <a:noFill/>
                </a:ln>
                <a:solidFill>
                  <a:prstClr val="black"/>
                </a:solidFill>
                <a:effectLst/>
                <a:uLnTx/>
                <a:uFillTx/>
                <a:latin typeface="Work Sans" pitchFamily="2" charset="77"/>
              </a:rPr>
              <a:t>MxN</a:t>
            </a:r>
            <a:r>
              <a:rPr kumimoji="0" lang="en-US" sz="1200" b="0" i="0" u="none" strike="noStrike" kern="1200" cap="none" spc="0" normalizeH="0" baseline="0" noProof="0" dirty="0">
                <a:ln>
                  <a:noFill/>
                </a:ln>
                <a:solidFill>
                  <a:prstClr val="black"/>
                </a:solidFill>
                <a:effectLst/>
                <a:uLnTx/>
                <a:uFillTx/>
                <a:latin typeface="Work Sans" pitchFamily="2" charset="77"/>
              </a:rPr>
              <a:t> integration problem</a:t>
            </a:r>
          </a:p>
        </p:txBody>
      </p:sp>
      <p:sp>
        <p:nvSpPr>
          <p:cNvPr id="16" name="Rectangle 15">
            <a:extLst>
              <a:ext uri="{FF2B5EF4-FFF2-40B4-BE49-F238E27FC236}">
                <a16:creationId xmlns:a16="http://schemas.microsoft.com/office/drawing/2014/main" id="{161B7CA9-9582-98C4-7A09-8E526CDFB9EB}"/>
              </a:ext>
            </a:extLst>
          </p:cNvPr>
          <p:cNvSpPr/>
          <p:nvPr/>
        </p:nvSpPr>
        <p:spPr>
          <a:xfrm>
            <a:off x="468302" y="1926124"/>
            <a:ext cx="11345336" cy="1626318"/>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17" name="Rectangle 16">
            <a:extLst>
              <a:ext uri="{FF2B5EF4-FFF2-40B4-BE49-F238E27FC236}">
                <a16:creationId xmlns:a16="http://schemas.microsoft.com/office/drawing/2014/main" id="{0E56315A-FD3F-1AA5-5506-6CABAE27FDF0}"/>
              </a:ext>
            </a:extLst>
          </p:cNvPr>
          <p:cNvSpPr/>
          <p:nvPr/>
        </p:nvSpPr>
        <p:spPr>
          <a:xfrm>
            <a:off x="468302" y="3764347"/>
            <a:ext cx="11345336" cy="2682752"/>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Tree>
    <p:extLst>
      <p:ext uri="{BB962C8B-B14F-4D97-AF65-F5344CB8AC3E}">
        <p14:creationId xmlns:p14="http://schemas.microsoft.com/office/powerpoint/2010/main" val="426380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Graphic spid="7" grpId="0">
        <p:bldAsOne/>
      </p:bldGraphic>
      <p:bldGraphic spid="8" grpId="0">
        <p:bldAsOne/>
      </p:bldGraphic>
      <p:bldP spid="10" grpId="0"/>
      <p:bldP spid="11" grpId="0"/>
      <p:bldP spid="12" grpId="0" animBg="1"/>
      <p:bldP spid="13" grpId="0" animBg="1"/>
      <p:bldP spid="14" grpId="0" animBg="1"/>
      <p:bldP spid="15" grpId="0" animBg="1"/>
      <p:bldP spid="16" grpId="0" animBg="1"/>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B017A-46E7-0AEC-848A-A3AF1D25DF6C}"/>
            </a:ext>
          </a:extLst>
        </p:cNvPr>
        <p:cNvGrpSpPr/>
        <p:nvPr/>
      </p:nvGrpSpPr>
      <p:grpSpPr>
        <a:xfrm>
          <a:off x="0" y="0"/>
          <a:ext cx="0" cy="0"/>
          <a:chOff x="0" y="0"/>
          <a:chExt cx="0" cy="0"/>
        </a:xfrm>
      </p:grpSpPr>
      <p:sp>
        <p:nvSpPr>
          <p:cNvPr id="5" name="TextBox 4">
            <a:hlinkClick r:id="rId3"/>
            <a:extLst>
              <a:ext uri="{FF2B5EF4-FFF2-40B4-BE49-F238E27FC236}">
                <a16:creationId xmlns:a16="http://schemas.microsoft.com/office/drawing/2014/main" id="{4B9E6DD8-877D-F0F7-1EBF-BDB690D12DFD}"/>
              </a:ext>
            </a:extLst>
          </p:cNvPr>
          <p:cNvSpPr txBox="1"/>
          <p:nvPr/>
        </p:nvSpPr>
        <p:spPr>
          <a:xfrm>
            <a:off x="10603589" y="5870261"/>
            <a:ext cx="52610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mn-cs"/>
                <a:hlinkClick r:id="rId4"/>
              </a:rPr>
              <a:t>Source</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mn-cs"/>
            </a:endParaRPr>
          </a:p>
        </p:txBody>
      </p:sp>
      <p:pic>
        <p:nvPicPr>
          <p:cNvPr id="3" name="pasted-movie.png" descr="pasted-movie.png">
            <a:extLst>
              <a:ext uri="{FF2B5EF4-FFF2-40B4-BE49-F238E27FC236}">
                <a16:creationId xmlns:a16="http://schemas.microsoft.com/office/drawing/2014/main" id="{ABC43E5C-3D1E-2886-8800-6E2EDA87207B}"/>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9453664A-FB28-E6F4-4DE4-ED00C29B373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err="1">
                <a:ln>
                  <a:noFill/>
                </a:ln>
                <a:solidFill>
                  <a:prstClr val="black"/>
                </a:solidFill>
                <a:effectLst/>
                <a:uLnTx/>
                <a:uFillTx/>
                <a:latin typeface="Work Sans" pitchFamily="2" charset="77"/>
                <a:sym typeface="LabGrotesque-Black"/>
              </a:rPr>
              <a:t>MxN</a:t>
            </a: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 Integration Problem</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2" name="Picture 1">
            <a:extLst>
              <a:ext uri="{FF2B5EF4-FFF2-40B4-BE49-F238E27FC236}">
                <a16:creationId xmlns:a16="http://schemas.microsoft.com/office/drawing/2014/main" id="{609A4A02-AF21-E9D0-E0C6-77C4F135FE79}"/>
              </a:ext>
            </a:extLst>
          </p:cNvPr>
          <p:cNvPicPr>
            <a:picLocks noChangeAspect="1"/>
          </p:cNvPicPr>
          <p:nvPr/>
        </p:nvPicPr>
        <p:blipFill>
          <a:blip r:embed="rId6"/>
          <a:stretch>
            <a:fillRect/>
          </a:stretch>
        </p:blipFill>
        <p:spPr>
          <a:xfrm>
            <a:off x="1404397" y="1658049"/>
            <a:ext cx="9036718" cy="3867567"/>
          </a:xfrm>
          <a:prstGeom prst="rect">
            <a:avLst/>
          </a:prstGeom>
        </p:spPr>
      </p:pic>
    </p:spTree>
    <p:extLst>
      <p:ext uri="{BB962C8B-B14F-4D97-AF65-F5344CB8AC3E}">
        <p14:creationId xmlns:p14="http://schemas.microsoft.com/office/powerpoint/2010/main" val="14333674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88B1E-A5ED-21C1-C5A0-25F5B471F78A}"/>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ED55B4FB-0AEA-A559-7268-BD43D883BE8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180AACC7-E0E8-1555-AB83-7F001B5B3EE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Model Context Protocol (MCP)</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A1193B13-F337-52B6-34F2-E1ADE83D3950}"/>
              </a:ext>
            </a:extLst>
          </p:cNvPr>
          <p:cNvSpPr txBox="1">
            <a:spLocks/>
          </p:cNvSpPr>
          <p:nvPr/>
        </p:nvSpPr>
        <p:spPr>
          <a:xfrm>
            <a:off x="375820" y="934818"/>
            <a:ext cx="11658059" cy="446057"/>
          </a:xfrm>
          <a:prstGeom prst="rect">
            <a:avLst/>
          </a:prstGeom>
        </p:spPr>
        <p:txBody>
          <a:bodyPr vert="horz" lIns="91440" tIns="45720" rIns="91440" bIns="45720" rtlCol="0" anchor="ctr">
            <a:norm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ED8428"/>
              </a:buClr>
              <a:buSzPct val="92000"/>
              <a:buFont typeface="Wingdings" panose="05000000000000000000" pitchFamily="2" charset="2"/>
              <a:buNone/>
              <a:tabLst/>
              <a:defRPr/>
            </a:pPr>
            <a:r>
              <a:rPr kumimoji="0" lang="en-GB" sz="1600" b="0" i="0" u="none" strike="noStrike" kern="1200" cap="none" spc="0" normalizeH="0" baseline="0" noProof="0" dirty="0">
                <a:ln>
                  <a:noFill/>
                </a:ln>
                <a:solidFill>
                  <a:srgbClr val="3D3D3D"/>
                </a:solidFill>
                <a:effectLst/>
                <a:uLnTx/>
                <a:uFillTx/>
                <a:latin typeface="Work Sans" pitchFamily="2" charset="77"/>
              </a:rPr>
              <a:t>MCP is an open protocol that standardizes how applications provide context to LLMs.</a:t>
            </a:r>
            <a:endParaRPr kumimoji="0" lang="en-IN" sz="1600" b="0" i="0" u="none" strike="noStrike" kern="1200" cap="none" spc="0" normalizeH="0" baseline="0" noProof="0" dirty="0">
              <a:ln>
                <a:noFill/>
              </a:ln>
              <a:solidFill>
                <a:srgbClr val="3D3D3D"/>
              </a:solidFill>
              <a:effectLst/>
              <a:uLnTx/>
              <a:uFillTx/>
              <a:latin typeface="Work Sans" pitchFamily="2" charset="77"/>
            </a:endParaRPr>
          </a:p>
        </p:txBody>
      </p:sp>
      <p:pic>
        <p:nvPicPr>
          <p:cNvPr id="7" name="Picture 6">
            <a:extLst>
              <a:ext uri="{FF2B5EF4-FFF2-40B4-BE49-F238E27FC236}">
                <a16:creationId xmlns:a16="http://schemas.microsoft.com/office/drawing/2014/main" id="{A3AAFF3E-6365-84AB-5287-32E91875894F}"/>
              </a:ext>
            </a:extLst>
          </p:cNvPr>
          <p:cNvPicPr>
            <a:picLocks noChangeAspect="1"/>
          </p:cNvPicPr>
          <p:nvPr/>
        </p:nvPicPr>
        <p:blipFill>
          <a:blip r:embed="rId4"/>
          <a:srcRect t="1559"/>
          <a:stretch/>
        </p:blipFill>
        <p:spPr>
          <a:xfrm>
            <a:off x="6236819" y="1737590"/>
            <a:ext cx="5534513" cy="3750844"/>
          </a:xfrm>
          <a:prstGeom prst="rect">
            <a:avLst/>
          </a:prstGeom>
        </p:spPr>
      </p:pic>
      <p:pic>
        <p:nvPicPr>
          <p:cNvPr id="8" name="Picture 7">
            <a:extLst>
              <a:ext uri="{FF2B5EF4-FFF2-40B4-BE49-F238E27FC236}">
                <a16:creationId xmlns:a16="http://schemas.microsoft.com/office/drawing/2014/main" id="{30A6D854-F981-6BAC-88F1-C6FF504C75B8}"/>
              </a:ext>
            </a:extLst>
          </p:cNvPr>
          <p:cNvPicPr>
            <a:picLocks noChangeAspect="1"/>
          </p:cNvPicPr>
          <p:nvPr/>
        </p:nvPicPr>
        <p:blipFill>
          <a:blip r:embed="rId5"/>
          <a:stretch>
            <a:fillRect/>
          </a:stretch>
        </p:blipFill>
        <p:spPr>
          <a:xfrm>
            <a:off x="939835" y="1690272"/>
            <a:ext cx="4299172" cy="2418285"/>
          </a:xfrm>
          <a:prstGeom prst="rect">
            <a:avLst/>
          </a:prstGeom>
        </p:spPr>
      </p:pic>
      <p:sp>
        <p:nvSpPr>
          <p:cNvPr id="10" name="Text Placeholder 3">
            <a:extLst>
              <a:ext uri="{FF2B5EF4-FFF2-40B4-BE49-F238E27FC236}">
                <a16:creationId xmlns:a16="http://schemas.microsoft.com/office/drawing/2014/main" id="{21192F38-21DE-E737-4835-EAC66ACFB87B}"/>
              </a:ext>
            </a:extLst>
          </p:cNvPr>
          <p:cNvSpPr txBox="1">
            <a:spLocks/>
          </p:cNvSpPr>
          <p:nvPr/>
        </p:nvSpPr>
        <p:spPr>
          <a:xfrm>
            <a:off x="332021" y="4553109"/>
            <a:ext cx="10202194" cy="2179245"/>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ED8428"/>
              </a:buClr>
              <a:buSzPct val="92000"/>
              <a:buFontTx/>
              <a:buNone/>
              <a:tabLst/>
              <a:defRPr/>
            </a:pPr>
            <a:r>
              <a:rPr kumimoji="0" lang="en-GB" sz="1600" b="1" i="0" u="none" strike="noStrike" kern="1200" cap="none" spc="0" normalizeH="0" baseline="0" noProof="0" dirty="0">
                <a:ln>
                  <a:noFill/>
                </a:ln>
                <a:solidFill>
                  <a:srgbClr val="1C1E21"/>
                </a:solidFill>
                <a:effectLst/>
                <a:uLnTx/>
                <a:uFillTx/>
                <a:latin typeface="Work Sans" pitchFamily="2" charset="77"/>
              </a:rPr>
              <a:t>Single protocol:</a:t>
            </a:r>
            <a:r>
              <a:rPr kumimoji="0" lang="en-GB" sz="1600" b="0" i="0" u="none" strike="noStrike" kern="1200" cap="none" spc="0" normalizeH="0" baseline="0" noProof="0" dirty="0">
                <a:ln>
                  <a:noFill/>
                </a:ln>
                <a:solidFill>
                  <a:srgbClr val="1C1E21"/>
                </a:solidFill>
                <a:effectLst/>
                <a:uLnTx/>
                <a:uFillTx/>
                <a:latin typeface="Work Sans" pitchFamily="2" charset="77"/>
              </a:rPr>
              <a:t> MCP acts as a standardized "connector," so integrating one MCP means potential access to multiple tools and services, not just one</a:t>
            </a:r>
          </a:p>
          <a:p>
            <a:pPr marL="0" marR="0" lvl="0" indent="0" algn="l" defTabSz="457200" rtl="0" eaLnBrk="1" fontAlgn="auto" latinLnBrk="0" hangingPunct="1">
              <a:lnSpc>
                <a:spcPct val="100000"/>
              </a:lnSpc>
              <a:spcBef>
                <a:spcPct val="20000"/>
              </a:spcBef>
              <a:spcAft>
                <a:spcPts val="600"/>
              </a:spcAft>
              <a:buClr>
                <a:srgbClr val="ED8428"/>
              </a:buClr>
              <a:buSzPct val="92000"/>
              <a:buFontTx/>
              <a:buNone/>
              <a:tabLst/>
              <a:defRPr/>
            </a:pPr>
            <a:r>
              <a:rPr kumimoji="0" lang="en-GB" sz="1600" b="1" i="0" u="none" strike="noStrike" kern="1200" cap="none" spc="0" normalizeH="0" baseline="0" noProof="0" dirty="0">
                <a:ln>
                  <a:noFill/>
                </a:ln>
                <a:solidFill>
                  <a:srgbClr val="1C1E21"/>
                </a:solidFill>
                <a:effectLst/>
                <a:uLnTx/>
                <a:uFillTx/>
                <a:latin typeface="Work Sans" pitchFamily="2" charset="77"/>
              </a:rPr>
              <a:t>Dynamic discovery:</a:t>
            </a:r>
            <a:r>
              <a:rPr kumimoji="0" lang="en-GB" sz="1600" b="0" i="0" u="none" strike="noStrike" kern="1200" cap="none" spc="0" normalizeH="0" baseline="0" noProof="0" dirty="0">
                <a:ln>
                  <a:noFill/>
                </a:ln>
                <a:solidFill>
                  <a:srgbClr val="1C1E21"/>
                </a:solidFill>
                <a:effectLst/>
                <a:uLnTx/>
                <a:uFillTx/>
                <a:latin typeface="Work Sans" pitchFamily="2" charset="77"/>
              </a:rPr>
              <a:t> MCP allows AI models to dynamically discover and interact with available tools without hard-coded knowledge of each integration</a:t>
            </a:r>
          </a:p>
          <a:p>
            <a:pPr marL="0" marR="0" lvl="0" indent="0" algn="l" defTabSz="457200" rtl="0" eaLnBrk="1" fontAlgn="auto" latinLnBrk="0" hangingPunct="1">
              <a:lnSpc>
                <a:spcPct val="100000"/>
              </a:lnSpc>
              <a:spcBef>
                <a:spcPct val="20000"/>
              </a:spcBef>
              <a:spcAft>
                <a:spcPts val="600"/>
              </a:spcAft>
              <a:buClr>
                <a:srgbClr val="ED8428"/>
              </a:buClr>
              <a:buSzPct val="92000"/>
              <a:buFontTx/>
              <a:buNone/>
              <a:tabLst/>
              <a:defRPr/>
            </a:pPr>
            <a:r>
              <a:rPr kumimoji="0" lang="en-GB" sz="1600" b="1" i="0" u="none" strike="noStrike" kern="1200" cap="none" spc="0" normalizeH="0" baseline="0" noProof="0" dirty="0">
                <a:ln>
                  <a:noFill/>
                </a:ln>
                <a:solidFill>
                  <a:srgbClr val="1C1E21"/>
                </a:solidFill>
                <a:effectLst/>
                <a:uLnTx/>
                <a:uFillTx/>
                <a:latin typeface="Work Sans" pitchFamily="2" charset="77"/>
              </a:rPr>
              <a:t>Two-way communication:</a:t>
            </a:r>
            <a:r>
              <a:rPr kumimoji="0" lang="en-GB" sz="1600" b="0" i="0" u="none" strike="noStrike" kern="1200" cap="none" spc="0" normalizeH="0" baseline="0" noProof="0" dirty="0">
                <a:ln>
                  <a:noFill/>
                </a:ln>
                <a:solidFill>
                  <a:srgbClr val="1C1E21"/>
                </a:solidFill>
                <a:effectLst/>
                <a:uLnTx/>
                <a:uFillTx/>
                <a:latin typeface="Work Sans" pitchFamily="2" charset="77"/>
              </a:rPr>
              <a:t> MCP supports persistent, real-time two-way communication. The AI model can both retrieve information and trigger actions dynamically</a:t>
            </a:r>
          </a:p>
        </p:txBody>
      </p:sp>
    </p:spTree>
    <p:extLst>
      <p:ext uri="{BB962C8B-B14F-4D97-AF65-F5344CB8AC3E}">
        <p14:creationId xmlns:p14="http://schemas.microsoft.com/office/powerpoint/2010/main" val="18509152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35690-DE59-56B8-A62D-23C4F22E75AE}"/>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458E8AD3-D82B-8F74-8948-C7E148EC08E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B9A7B5C5-38B8-A3F1-7E67-3A7D9909E14B}"/>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Architecture</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B21705FF-AFDD-C258-4D88-9474CB9C796E}"/>
              </a:ext>
            </a:extLst>
          </p:cNvPr>
          <p:cNvSpPr txBox="1">
            <a:spLocks/>
          </p:cNvSpPr>
          <p:nvPr/>
        </p:nvSpPr>
        <p:spPr>
          <a:xfrm>
            <a:off x="375820" y="622301"/>
            <a:ext cx="11658059" cy="3162620"/>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lvl="0" indent="0">
              <a:spcBef>
                <a:spcPts val="0"/>
              </a:spcBef>
              <a:buClrTx/>
              <a:buSzTx/>
              <a:buNone/>
              <a:defRPr/>
            </a:pPr>
            <a:r>
              <a:rPr lang="en-IN" sz="1600" dirty="0">
                <a:solidFill>
                  <a:prstClr val="black"/>
                </a:solidFill>
                <a:latin typeface="Work Sans" pitchFamily="2" charset="77"/>
              </a:rPr>
              <a:t>MCP (Model Context Protocol) uses a client-server architecture to connect AI models with external resources, built on three key components: the </a:t>
            </a:r>
            <a:r>
              <a:rPr lang="en-IN" sz="1600" b="1" dirty="0">
                <a:solidFill>
                  <a:prstClr val="black"/>
                </a:solidFill>
                <a:latin typeface="Work Sans" pitchFamily="2" charset="77"/>
              </a:rPr>
              <a:t>Host</a:t>
            </a:r>
            <a:r>
              <a:rPr lang="en-IN" sz="1600" dirty="0">
                <a:solidFill>
                  <a:prstClr val="black"/>
                </a:solidFill>
                <a:latin typeface="Work Sans" pitchFamily="2" charset="77"/>
              </a:rPr>
              <a:t>, </a:t>
            </a:r>
            <a:r>
              <a:rPr lang="en-IN" sz="1600" b="1" dirty="0">
                <a:solidFill>
                  <a:prstClr val="black"/>
                </a:solidFill>
                <a:latin typeface="Work Sans" pitchFamily="2" charset="77"/>
              </a:rPr>
              <a:t>Clients</a:t>
            </a:r>
            <a:r>
              <a:rPr lang="en-IN" sz="1600" dirty="0">
                <a:solidFill>
                  <a:prstClr val="black"/>
                </a:solidFill>
                <a:latin typeface="Work Sans" pitchFamily="2" charset="77"/>
              </a:rPr>
              <a:t>, and </a:t>
            </a:r>
            <a:r>
              <a:rPr lang="en-IN" sz="1600" b="1" dirty="0">
                <a:solidFill>
                  <a:prstClr val="black"/>
                </a:solidFill>
                <a:latin typeface="Work Sans" pitchFamily="2" charset="77"/>
              </a:rPr>
              <a:t>Servers</a:t>
            </a:r>
            <a:r>
              <a:rPr lang="en-IN" sz="1600" dirty="0">
                <a:solidFill>
                  <a:prstClr val="black"/>
                </a:solidFill>
                <a:latin typeface="Work Sans" pitchFamily="2" charset="77"/>
              </a:rPr>
              <a:t>.</a:t>
            </a:r>
          </a:p>
          <a:p>
            <a:pPr marL="742950" lvl="1" indent="-285750">
              <a:spcBef>
                <a:spcPts val="0"/>
              </a:spcBef>
              <a:buClrTx/>
              <a:buSzTx/>
              <a:buFont typeface="Arial" panose="020B0604020202020204" pitchFamily="34" charset="0"/>
              <a:buChar char="•"/>
              <a:defRPr/>
            </a:pPr>
            <a:r>
              <a:rPr lang="en-IN" sz="1400" dirty="0">
                <a:solidFill>
                  <a:prstClr val="black"/>
                </a:solidFill>
                <a:latin typeface="Work Sans" pitchFamily="2" charset="77"/>
              </a:rPr>
              <a:t>The </a:t>
            </a:r>
            <a:r>
              <a:rPr lang="en-IN" sz="1400" b="1" dirty="0">
                <a:solidFill>
                  <a:prstClr val="black"/>
                </a:solidFill>
                <a:latin typeface="Work Sans" pitchFamily="2" charset="77"/>
              </a:rPr>
              <a:t>Host</a:t>
            </a:r>
            <a:r>
              <a:rPr lang="en-IN" sz="1400" dirty="0">
                <a:solidFill>
                  <a:prstClr val="black"/>
                </a:solidFill>
                <a:latin typeface="Work Sans" pitchFamily="2" charset="77"/>
              </a:rPr>
              <a:t> is the AI application or agent the user interacts with (e.g., a desktop app, IDE plugin, or custom LLM app). It can simultaneously connect to multiple MCP Servers.</a:t>
            </a:r>
          </a:p>
          <a:p>
            <a:pPr marL="742950" lvl="1" indent="-285750">
              <a:spcBef>
                <a:spcPts val="0"/>
              </a:spcBef>
              <a:buClrTx/>
              <a:buSzTx/>
              <a:buFont typeface="Arial" panose="020B0604020202020204" pitchFamily="34" charset="0"/>
              <a:buChar char="•"/>
              <a:defRPr/>
            </a:pPr>
            <a:r>
              <a:rPr lang="en-IN" sz="1400" dirty="0">
                <a:solidFill>
                  <a:prstClr val="black"/>
                </a:solidFill>
                <a:latin typeface="Work Sans" pitchFamily="2" charset="77"/>
              </a:rPr>
              <a:t>An </a:t>
            </a:r>
            <a:r>
              <a:rPr lang="en-IN" sz="1400" b="1" dirty="0">
                <a:solidFill>
                  <a:prstClr val="black"/>
                </a:solidFill>
                <a:latin typeface="Work Sans" pitchFamily="2" charset="77"/>
              </a:rPr>
              <a:t>MCP Client</a:t>
            </a:r>
            <a:r>
              <a:rPr lang="en-IN" sz="1400" dirty="0">
                <a:solidFill>
                  <a:prstClr val="black"/>
                </a:solidFill>
                <a:latin typeface="Work Sans" pitchFamily="2" charset="77"/>
              </a:rPr>
              <a:t> acts as an intermediary, managing each server connection. Each client handles communication with a single MCP Server, providing security isolation. The Host spawns one client per server, creating a dedicated, one-to-one link.</a:t>
            </a:r>
          </a:p>
          <a:p>
            <a:pPr marL="742950" lvl="1" indent="-285750">
              <a:spcBef>
                <a:spcPts val="0"/>
              </a:spcBef>
              <a:buClrTx/>
              <a:buSzTx/>
              <a:buFont typeface="Arial" panose="020B0604020202020204" pitchFamily="34" charset="0"/>
              <a:buChar char="•"/>
              <a:defRPr/>
            </a:pPr>
            <a:r>
              <a:rPr lang="en-IN" sz="1400" dirty="0">
                <a:solidFill>
                  <a:prstClr val="black"/>
                </a:solidFill>
                <a:latin typeface="Work Sans" pitchFamily="2" charset="77"/>
              </a:rPr>
              <a:t>The </a:t>
            </a:r>
            <a:r>
              <a:rPr lang="en-IN" sz="1400" b="1" dirty="0">
                <a:solidFill>
                  <a:prstClr val="black"/>
                </a:solidFill>
                <a:latin typeface="Work Sans" pitchFamily="2" charset="77"/>
              </a:rPr>
              <a:t>MCP Server</a:t>
            </a:r>
            <a:r>
              <a:rPr lang="en-IN" sz="1400" dirty="0">
                <a:solidFill>
                  <a:prstClr val="black"/>
                </a:solidFill>
                <a:latin typeface="Work Sans" pitchFamily="2" charset="77"/>
              </a:rPr>
              <a:t> is an external program implementing the MCP standard. It offers specific capabilities, including tools, data access, and domain-related prompts. Servers can interface with databases, cloud services, and other data sources, with existing examples for Google Drive, Slack, GitHub, various databases, and web browsers.</a:t>
            </a:r>
          </a:p>
        </p:txBody>
      </p:sp>
      <p:pic>
        <p:nvPicPr>
          <p:cNvPr id="4" name="Picture 3">
            <a:extLst>
              <a:ext uri="{FF2B5EF4-FFF2-40B4-BE49-F238E27FC236}">
                <a16:creationId xmlns:a16="http://schemas.microsoft.com/office/drawing/2014/main" id="{A8B179CB-6A26-3C0A-CB67-FD66BE8F7611}"/>
              </a:ext>
            </a:extLst>
          </p:cNvPr>
          <p:cNvPicPr>
            <a:picLocks noChangeAspect="1"/>
          </p:cNvPicPr>
          <p:nvPr/>
        </p:nvPicPr>
        <p:blipFill>
          <a:blip r:embed="rId4"/>
          <a:stretch>
            <a:fillRect/>
          </a:stretch>
        </p:blipFill>
        <p:spPr>
          <a:xfrm>
            <a:off x="3823410" y="3732091"/>
            <a:ext cx="4929909" cy="2794000"/>
          </a:xfrm>
          <a:prstGeom prst="rect">
            <a:avLst/>
          </a:prstGeom>
        </p:spPr>
      </p:pic>
      <p:sp>
        <p:nvSpPr>
          <p:cNvPr id="5" name="TextBox 4">
            <a:extLst>
              <a:ext uri="{FF2B5EF4-FFF2-40B4-BE49-F238E27FC236}">
                <a16:creationId xmlns:a16="http://schemas.microsoft.com/office/drawing/2014/main" id="{3172871C-92CC-D4FB-B3A0-EFFE3F1EEB34}"/>
              </a:ext>
            </a:extLst>
          </p:cNvPr>
          <p:cNvSpPr txBox="1"/>
          <p:nvPr/>
        </p:nvSpPr>
        <p:spPr>
          <a:xfrm>
            <a:off x="10430406" y="6399091"/>
            <a:ext cx="872355" cy="21544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Work Sans" pitchFamily="2" charset="77"/>
                <a:hlinkClick r:id="rId5"/>
              </a:rPr>
              <a:t>Source Image</a:t>
            </a:r>
            <a:endParaRPr kumimoji="0" lang="en-US" sz="800" b="0" i="1" u="none" strike="noStrike" kern="1200" cap="none" spc="0" normalizeH="0" baseline="0" noProof="0" dirty="0">
              <a:ln>
                <a:noFill/>
              </a:ln>
              <a:solidFill>
                <a:prstClr val="black"/>
              </a:solidFill>
              <a:effectLst/>
              <a:uLnTx/>
              <a:uFillTx/>
              <a:latin typeface="Work Sans" pitchFamily="2" charset="77"/>
            </a:endParaRPr>
          </a:p>
        </p:txBody>
      </p:sp>
    </p:spTree>
    <p:extLst>
      <p:ext uri="{BB962C8B-B14F-4D97-AF65-F5344CB8AC3E}">
        <p14:creationId xmlns:p14="http://schemas.microsoft.com/office/powerpoint/2010/main" val="157108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33B71-4B05-78DE-9D10-AC833B8F9EFF}"/>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3422182D-2BB8-7C19-4B86-2D612A93959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FDF2F2A0-6BA1-3282-434D-13BFFB8DB63D}"/>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How it Works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D879D28A-B39E-1837-A666-FA169FFD06BD}"/>
              </a:ext>
            </a:extLst>
          </p:cNvPr>
          <p:cNvSpPr txBox="1">
            <a:spLocks/>
          </p:cNvSpPr>
          <p:nvPr/>
        </p:nvSpPr>
        <p:spPr>
          <a:xfrm>
            <a:off x="375820" y="622301"/>
            <a:ext cx="11658059" cy="3162620"/>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Capability Discovery</a:t>
            </a:r>
            <a:r>
              <a:rPr lang="en-IN" sz="1600" dirty="0">
                <a:solidFill>
                  <a:prstClr val="black"/>
                </a:solidFill>
                <a:latin typeface="Work Sans" pitchFamily="2" charset="77"/>
              </a:rPr>
              <a:t>: The MCP client fetches the list of available tools/resources from the server and shares it with the AI model.</a:t>
            </a:r>
          </a:p>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Augmented Prompting</a:t>
            </a:r>
            <a:r>
              <a:rPr lang="en-IN" sz="1600" dirty="0">
                <a:solidFill>
                  <a:prstClr val="black"/>
                </a:solidFill>
                <a:latin typeface="Work Sans" pitchFamily="2" charset="77"/>
              </a:rPr>
              <a:t>: The user's query is sent to the model along with descriptions of the server's tools/resources, enabling the model to understand what external actions are possible.</a:t>
            </a:r>
          </a:p>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Tool/Resource Selection</a:t>
            </a:r>
            <a:r>
              <a:rPr lang="en-IN" sz="1600" dirty="0">
                <a:solidFill>
                  <a:prstClr val="black"/>
                </a:solidFill>
                <a:latin typeface="Work Sans" pitchFamily="2" charset="77"/>
              </a:rPr>
              <a:t>: The model decides if an external tool is needed and responds with a structured request (per MCP spec) indicating the desired tool (e.g., “Weather API”).</a:t>
            </a:r>
          </a:p>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Server Execution</a:t>
            </a:r>
            <a:r>
              <a:rPr lang="en-IN" sz="1600" dirty="0">
                <a:solidFill>
                  <a:prstClr val="black"/>
                </a:solidFill>
                <a:latin typeface="Work Sans" pitchFamily="2" charset="77"/>
              </a:rPr>
              <a:t>: The client invokes the requested tool on the MCP server, which performs the action (e.g., API call or database query) and returns the result.</a:t>
            </a:r>
          </a:p>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Response Generation</a:t>
            </a:r>
            <a:r>
              <a:rPr lang="en-IN" sz="1600" dirty="0">
                <a:solidFill>
                  <a:prstClr val="black"/>
                </a:solidFill>
                <a:latin typeface="Work Sans" pitchFamily="2" charset="77"/>
              </a:rPr>
              <a:t>: The model receives the result, integrates it with its own knowledge, and generates a final, enriched response for the user.</a:t>
            </a:r>
          </a:p>
        </p:txBody>
      </p:sp>
      <p:sp>
        <p:nvSpPr>
          <p:cNvPr id="5" name="TextBox 4">
            <a:extLst>
              <a:ext uri="{FF2B5EF4-FFF2-40B4-BE49-F238E27FC236}">
                <a16:creationId xmlns:a16="http://schemas.microsoft.com/office/drawing/2014/main" id="{B42F4FF6-C30D-F4E9-2D07-BECC7B4F47EE}"/>
              </a:ext>
            </a:extLst>
          </p:cNvPr>
          <p:cNvSpPr txBox="1"/>
          <p:nvPr/>
        </p:nvSpPr>
        <p:spPr>
          <a:xfrm>
            <a:off x="10430406" y="6399091"/>
            <a:ext cx="872355" cy="21544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Work Sans" pitchFamily="2" charset="77"/>
                <a:hlinkClick r:id="rId4"/>
              </a:rPr>
              <a:t>Source Image</a:t>
            </a:r>
            <a:endParaRPr kumimoji="0" lang="en-US" sz="800" b="0" i="1" u="none" strike="noStrike" kern="1200" cap="none" spc="0" normalizeH="0" baseline="0" noProof="0" dirty="0">
              <a:ln>
                <a:noFill/>
              </a:ln>
              <a:solidFill>
                <a:prstClr val="black"/>
              </a:solidFill>
              <a:effectLst/>
              <a:uLnTx/>
              <a:uFillTx/>
              <a:latin typeface="Work Sans" pitchFamily="2" charset="77"/>
            </a:endParaRPr>
          </a:p>
        </p:txBody>
      </p:sp>
      <p:pic>
        <p:nvPicPr>
          <p:cNvPr id="6" name="Picture 5">
            <a:extLst>
              <a:ext uri="{FF2B5EF4-FFF2-40B4-BE49-F238E27FC236}">
                <a16:creationId xmlns:a16="http://schemas.microsoft.com/office/drawing/2014/main" id="{8DA95115-CA7D-EDAC-FBA0-D3D580E1CF95}"/>
              </a:ext>
            </a:extLst>
          </p:cNvPr>
          <p:cNvPicPr>
            <a:picLocks noChangeAspect="1"/>
          </p:cNvPicPr>
          <p:nvPr/>
        </p:nvPicPr>
        <p:blipFill>
          <a:blip r:embed="rId5"/>
          <a:stretch>
            <a:fillRect/>
          </a:stretch>
        </p:blipFill>
        <p:spPr>
          <a:xfrm>
            <a:off x="3528957" y="3499426"/>
            <a:ext cx="4929909" cy="2736273"/>
          </a:xfrm>
          <a:prstGeom prst="rect">
            <a:avLst/>
          </a:prstGeom>
        </p:spPr>
      </p:pic>
    </p:spTree>
    <p:extLst>
      <p:ext uri="{BB962C8B-B14F-4D97-AF65-F5344CB8AC3E}">
        <p14:creationId xmlns:p14="http://schemas.microsoft.com/office/powerpoint/2010/main" val="173234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3A131-BC0A-18DC-1A65-B876BFD28492}"/>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3EF633B8-EDDA-3603-6A64-2377B050B352}"/>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B5CF9ECD-849B-B641-A31E-698F559BDC02}"/>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MCP vs. RAG and Vector Search</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4" name="Text Placeholder 4">
            <a:extLst>
              <a:ext uri="{FF2B5EF4-FFF2-40B4-BE49-F238E27FC236}">
                <a16:creationId xmlns:a16="http://schemas.microsoft.com/office/drawing/2014/main" id="{387E3C95-1CCE-A922-E73E-6E97C9368928}"/>
              </a:ext>
            </a:extLst>
          </p:cNvPr>
          <p:cNvSpPr txBox="1">
            <a:spLocks/>
          </p:cNvSpPr>
          <p:nvPr/>
        </p:nvSpPr>
        <p:spPr>
          <a:xfrm>
            <a:off x="375820" y="622301"/>
            <a:ext cx="11658059" cy="2363967"/>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RAG</a:t>
            </a:r>
            <a:r>
              <a:rPr lang="en-IN" sz="1600" dirty="0">
                <a:solidFill>
                  <a:prstClr val="black"/>
                </a:solidFill>
                <a:latin typeface="Work Sans" pitchFamily="2" charset="77"/>
              </a:rPr>
              <a:t> appends retrieved documents directly into prompts as raw text — useful but unstructured.</a:t>
            </a:r>
          </a:p>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MCP</a:t>
            </a:r>
            <a:r>
              <a:rPr lang="en-IN" sz="1600" dirty="0">
                <a:solidFill>
                  <a:prstClr val="black"/>
                </a:solidFill>
                <a:latin typeface="Work Sans" pitchFamily="2" charset="77"/>
              </a:rPr>
              <a:t> offers </a:t>
            </a:r>
            <a:r>
              <a:rPr lang="en-IN" sz="1600" b="1" dirty="0">
                <a:solidFill>
                  <a:prstClr val="black"/>
                </a:solidFill>
                <a:latin typeface="Work Sans" pitchFamily="2" charset="77"/>
              </a:rPr>
              <a:t>structured context management</a:t>
            </a:r>
            <a:r>
              <a:rPr lang="en-IN" sz="1600" dirty="0">
                <a:solidFill>
                  <a:prstClr val="black"/>
                </a:solidFill>
                <a:latin typeface="Work Sans" pitchFamily="2" charset="77"/>
              </a:rPr>
              <a:t>: retrieved data is slotted into </a:t>
            </a:r>
            <a:r>
              <a:rPr lang="en-IN" sz="1600" dirty="0" err="1">
                <a:solidFill>
                  <a:prstClr val="black"/>
                </a:solidFill>
                <a:latin typeface="Work Sans" pitchFamily="2" charset="77"/>
              </a:rPr>
              <a:t>labeled</a:t>
            </a:r>
            <a:r>
              <a:rPr lang="en-IN" sz="1600" dirty="0">
                <a:solidFill>
                  <a:prstClr val="black"/>
                </a:solidFill>
                <a:latin typeface="Work Sans" pitchFamily="2" charset="77"/>
              </a:rPr>
              <a:t> </a:t>
            </a:r>
            <a:r>
              <a:rPr lang="en-IN" sz="1600" i="1" dirty="0">
                <a:solidFill>
                  <a:prstClr val="black"/>
                </a:solidFill>
                <a:latin typeface="Work Sans" pitchFamily="2" charset="77"/>
              </a:rPr>
              <a:t>Resource</a:t>
            </a:r>
            <a:r>
              <a:rPr lang="en-IN" sz="1600" dirty="0">
                <a:solidFill>
                  <a:prstClr val="black"/>
                </a:solidFill>
                <a:latin typeface="Work Sans" pitchFamily="2" charset="77"/>
              </a:rPr>
              <a:t> blocks (e.g., “Retrieved Documents”), keeping different types of information organized.</a:t>
            </a:r>
          </a:p>
          <a:p>
            <a:pPr marL="285750" lvl="0" indent="-285750">
              <a:spcBef>
                <a:spcPts val="0"/>
              </a:spcBef>
              <a:spcAft>
                <a:spcPts val="1200"/>
              </a:spcAft>
              <a:buClrTx/>
              <a:buSzTx/>
              <a:buFont typeface="Arial" panose="020B0604020202020204" pitchFamily="34" charset="0"/>
              <a:buChar char="•"/>
              <a:defRPr/>
            </a:pPr>
            <a:r>
              <a:rPr lang="en-IN" sz="1600" dirty="0">
                <a:solidFill>
                  <a:prstClr val="black"/>
                </a:solidFill>
                <a:latin typeface="Work Sans" pitchFamily="2" charset="77"/>
              </a:rPr>
              <a:t>You can </a:t>
            </a:r>
            <a:r>
              <a:rPr lang="en-IN" sz="1600" b="1" dirty="0">
                <a:solidFill>
                  <a:prstClr val="black"/>
                </a:solidFill>
                <a:latin typeface="Work Sans" pitchFamily="2" charset="77"/>
              </a:rPr>
              <a:t>combine RAG with MCP</a:t>
            </a:r>
            <a:r>
              <a:rPr lang="en-IN" sz="1600" dirty="0">
                <a:solidFill>
                  <a:prstClr val="black"/>
                </a:solidFill>
                <a:latin typeface="Work Sans" pitchFamily="2" charset="77"/>
              </a:rPr>
              <a:t>: fetch via vector search, then pass results as structured context — easier to manage, update, and debug.</a:t>
            </a:r>
          </a:p>
        </p:txBody>
      </p:sp>
    </p:spTree>
    <p:extLst>
      <p:ext uri="{BB962C8B-B14F-4D97-AF65-F5344CB8AC3E}">
        <p14:creationId xmlns:p14="http://schemas.microsoft.com/office/powerpoint/2010/main" val="3481922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074ED-EE29-3675-482C-CE03D715563E}"/>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7BA5812B-477E-721E-CD5B-8639FA00BF8F}"/>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695D7120-6AD4-8377-FEDA-02DA7E68FB69}"/>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MCP vs. Monolithic Prompts and Finetuning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4" name="Text Placeholder 4">
            <a:extLst>
              <a:ext uri="{FF2B5EF4-FFF2-40B4-BE49-F238E27FC236}">
                <a16:creationId xmlns:a16="http://schemas.microsoft.com/office/drawing/2014/main" id="{33D3CAD5-B0C6-1982-2456-268F614F20BA}"/>
              </a:ext>
            </a:extLst>
          </p:cNvPr>
          <p:cNvSpPr txBox="1">
            <a:spLocks/>
          </p:cNvSpPr>
          <p:nvPr/>
        </p:nvSpPr>
        <p:spPr>
          <a:xfrm>
            <a:off x="375820" y="622301"/>
            <a:ext cx="11658059" cy="3521436"/>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lvl="0" indent="-285750">
              <a:spcBef>
                <a:spcPts val="0"/>
              </a:spcBef>
              <a:spcAft>
                <a:spcPts val="1200"/>
              </a:spcAft>
              <a:buClrTx/>
              <a:buSzTx/>
              <a:buFont typeface="Arial" panose="020B0604020202020204" pitchFamily="34" charset="0"/>
              <a:buChar char="•"/>
              <a:defRPr/>
            </a:pPr>
            <a:r>
              <a:rPr lang="en-IN" sz="1600" dirty="0">
                <a:solidFill>
                  <a:prstClr val="black"/>
                </a:solidFill>
                <a:latin typeface="Work Sans" pitchFamily="2" charset="77"/>
              </a:rPr>
              <a:t>Traditional methods relied on:</a:t>
            </a:r>
          </a:p>
          <a:p>
            <a:pPr marL="742950" lvl="1" indent="-285750">
              <a:spcBef>
                <a:spcPts val="0"/>
              </a:spcBef>
              <a:spcAft>
                <a:spcPts val="1200"/>
              </a:spcAft>
              <a:buClrTx/>
              <a:buSzTx/>
              <a:buFont typeface="Arial" panose="020B0604020202020204" pitchFamily="34" charset="0"/>
              <a:buChar char="•"/>
              <a:defRPr/>
            </a:pPr>
            <a:r>
              <a:rPr lang="en-IN" b="1" dirty="0">
                <a:solidFill>
                  <a:prstClr val="black"/>
                </a:solidFill>
                <a:latin typeface="Work Sans" pitchFamily="2" charset="77"/>
              </a:rPr>
              <a:t>Monolithic prompts</a:t>
            </a:r>
            <a:r>
              <a:rPr lang="en-IN" dirty="0">
                <a:solidFill>
                  <a:prstClr val="black"/>
                </a:solidFill>
                <a:latin typeface="Work Sans" pitchFamily="2" charset="77"/>
              </a:rPr>
              <a:t> – bulky, hard to edit, expensive (token-wise).</a:t>
            </a:r>
          </a:p>
          <a:p>
            <a:pPr marL="742950" lvl="1" indent="-285750">
              <a:spcBef>
                <a:spcPts val="0"/>
              </a:spcBef>
              <a:spcAft>
                <a:spcPts val="1200"/>
              </a:spcAft>
              <a:buClrTx/>
              <a:buSzTx/>
              <a:buFont typeface="Arial" panose="020B0604020202020204" pitchFamily="34" charset="0"/>
              <a:buChar char="•"/>
              <a:defRPr/>
            </a:pPr>
            <a:r>
              <a:rPr lang="en-IN" b="1" dirty="0">
                <a:solidFill>
                  <a:prstClr val="black"/>
                </a:solidFill>
                <a:latin typeface="Work Sans" pitchFamily="2" charset="77"/>
              </a:rPr>
              <a:t>Fine-tuning</a:t>
            </a:r>
            <a:r>
              <a:rPr lang="en-IN" dirty="0">
                <a:solidFill>
                  <a:prstClr val="black"/>
                </a:solidFill>
                <a:latin typeface="Work Sans" pitchFamily="2" charset="77"/>
              </a:rPr>
              <a:t> – slow, costly, hard to adapt on the fly.</a:t>
            </a:r>
          </a:p>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MCP</a:t>
            </a:r>
            <a:r>
              <a:rPr lang="en-IN" sz="1600" dirty="0">
                <a:solidFill>
                  <a:prstClr val="black"/>
                </a:solidFill>
                <a:latin typeface="Work Sans" pitchFamily="2" charset="77"/>
              </a:rPr>
              <a:t> enables </a:t>
            </a:r>
            <a:r>
              <a:rPr lang="en-IN" sz="1600" b="1" dirty="0">
                <a:solidFill>
                  <a:prstClr val="black"/>
                </a:solidFill>
                <a:latin typeface="Work Sans" pitchFamily="2" charset="77"/>
              </a:rPr>
              <a:t>modular prompting</a:t>
            </a:r>
            <a:r>
              <a:rPr lang="en-IN" sz="1600" dirty="0">
                <a:solidFill>
                  <a:prstClr val="black"/>
                </a:solidFill>
                <a:latin typeface="Work Sans" pitchFamily="2" charset="77"/>
              </a:rPr>
              <a:t>:</a:t>
            </a:r>
          </a:p>
          <a:p>
            <a:pPr marL="742950" lvl="1" indent="-285750">
              <a:spcBef>
                <a:spcPts val="0"/>
              </a:spcBef>
              <a:spcAft>
                <a:spcPts val="1200"/>
              </a:spcAft>
              <a:buClrTx/>
              <a:buSzTx/>
              <a:buFont typeface="Arial" panose="020B0604020202020204" pitchFamily="34" charset="0"/>
              <a:buChar char="•"/>
              <a:defRPr/>
            </a:pPr>
            <a:r>
              <a:rPr lang="en-IN" dirty="0">
                <a:solidFill>
                  <a:prstClr val="black"/>
                </a:solidFill>
                <a:latin typeface="Work Sans" pitchFamily="2" charset="77"/>
              </a:rPr>
              <a:t>Define reusable context layers (e.g., “Policy Guidelines”, “User History”).</a:t>
            </a:r>
          </a:p>
          <a:p>
            <a:pPr marL="742950" lvl="1" indent="-285750">
              <a:spcBef>
                <a:spcPts val="0"/>
              </a:spcBef>
              <a:spcAft>
                <a:spcPts val="1200"/>
              </a:spcAft>
              <a:buClrTx/>
              <a:buSzTx/>
              <a:buFont typeface="Arial" panose="020B0604020202020204" pitchFamily="34" charset="0"/>
              <a:buChar char="•"/>
              <a:defRPr/>
            </a:pPr>
            <a:r>
              <a:rPr lang="en-IN" dirty="0">
                <a:solidFill>
                  <a:prstClr val="black"/>
                </a:solidFill>
                <a:latin typeface="Work Sans" pitchFamily="2" charset="77"/>
              </a:rPr>
              <a:t>Update individual layers without rewriting or retraining.</a:t>
            </a:r>
          </a:p>
          <a:p>
            <a:pPr marL="285750" lvl="0" indent="-285750">
              <a:spcBef>
                <a:spcPts val="0"/>
              </a:spcBef>
              <a:spcAft>
                <a:spcPts val="1200"/>
              </a:spcAft>
              <a:buClrTx/>
              <a:buSzTx/>
              <a:buFont typeface="Arial" panose="020B0604020202020204" pitchFamily="34" charset="0"/>
              <a:buChar char="•"/>
              <a:defRPr/>
            </a:pPr>
            <a:r>
              <a:rPr lang="en-IN" sz="1600" dirty="0">
                <a:solidFill>
                  <a:prstClr val="black"/>
                </a:solidFill>
                <a:latin typeface="Work Sans" pitchFamily="2" charset="77"/>
              </a:rPr>
              <a:t>Saves time and tokens while improving flexibility and maintainability.</a:t>
            </a:r>
          </a:p>
        </p:txBody>
      </p:sp>
    </p:spTree>
    <p:extLst>
      <p:ext uri="{BB962C8B-B14F-4D97-AF65-F5344CB8AC3E}">
        <p14:creationId xmlns:p14="http://schemas.microsoft.com/office/powerpoint/2010/main" val="13429291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BA206-52A8-1AF5-15CC-D66CE4D0E091}"/>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BFC25483-D0BF-F3CB-28C8-332C20EFDF7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576A43FC-5F8D-6CAF-18B5-5D3EDF2D81AD}"/>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MCP vs. Function Calling and Plugins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4" name="Text Placeholder 4">
            <a:extLst>
              <a:ext uri="{FF2B5EF4-FFF2-40B4-BE49-F238E27FC236}">
                <a16:creationId xmlns:a16="http://schemas.microsoft.com/office/drawing/2014/main" id="{8CFFBABE-F19D-A8F2-BED9-1FF7F703AFFC}"/>
              </a:ext>
            </a:extLst>
          </p:cNvPr>
          <p:cNvSpPr txBox="1">
            <a:spLocks/>
          </p:cNvSpPr>
          <p:nvPr/>
        </p:nvSpPr>
        <p:spPr>
          <a:xfrm>
            <a:off x="375820" y="622301"/>
            <a:ext cx="11658059" cy="2954276"/>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lvl="0" indent="-285750">
              <a:spcBef>
                <a:spcPts val="0"/>
              </a:spcBef>
              <a:spcAft>
                <a:spcPts val="1200"/>
              </a:spcAft>
              <a:buClrTx/>
              <a:buSzTx/>
              <a:buFont typeface="Arial" panose="020B0604020202020204" pitchFamily="34" charset="0"/>
              <a:buChar char="•"/>
              <a:defRPr/>
            </a:pPr>
            <a:r>
              <a:rPr lang="en-IN" sz="1600" dirty="0">
                <a:solidFill>
                  <a:prstClr val="black"/>
                </a:solidFill>
                <a:latin typeface="Work Sans" pitchFamily="2" charset="77"/>
              </a:rPr>
              <a:t>Function calling/tools in LLMs (like OpenAI plugins) are </a:t>
            </a:r>
            <a:r>
              <a:rPr lang="en-IN" sz="1600" b="1" dirty="0">
                <a:solidFill>
                  <a:prstClr val="black"/>
                </a:solidFill>
                <a:latin typeface="Work Sans" pitchFamily="2" charset="77"/>
              </a:rPr>
              <a:t>powerful but fragmented</a:t>
            </a:r>
            <a:r>
              <a:rPr lang="en-IN" sz="1600" dirty="0">
                <a:solidFill>
                  <a:prstClr val="black"/>
                </a:solidFill>
                <a:latin typeface="Work Sans" pitchFamily="2" charset="77"/>
              </a:rPr>
              <a:t> — each provider has its own setup.</a:t>
            </a:r>
          </a:p>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MCP standardizes tool use</a:t>
            </a:r>
            <a:r>
              <a:rPr lang="en-IN" sz="1600" dirty="0">
                <a:solidFill>
                  <a:prstClr val="black"/>
                </a:solidFill>
                <a:latin typeface="Work Sans" pitchFamily="2" charset="77"/>
              </a:rPr>
              <a:t> across models with unified </a:t>
            </a:r>
            <a:r>
              <a:rPr lang="en-IN" sz="1600" i="1" dirty="0">
                <a:solidFill>
                  <a:prstClr val="black"/>
                </a:solidFill>
                <a:latin typeface="Work Sans" pitchFamily="2" charset="77"/>
              </a:rPr>
              <a:t>Tool</a:t>
            </a:r>
            <a:r>
              <a:rPr lang="en-IN" sz="1600" dirty="0">
                <a:solidFill>
                  <a:prstClr val="black"/>
                </a:solidFill>
                <a:latin typeface="Work Sans" pitchFamily="2" charset="77"/>
              </a:rPr>
              <a:t>, </a:t>
            </a:r>
            <a:r>
              <a:rPr lang="en-IN" sz="1600" i="1" dirty="0">
                <a:solidFill>
                  <a:prstClr val="black"/>
                </a:solidFill>
                <a:latin typeface="Work Sans" pitchFamily="2" charset="77"/>
              </a:rPr>
              <a:t>Prompt</a:t>
            </a:r>
            <a:r>
              <a:rPr lang="en-IN" sz="1600" dirty="0">
                <a:solidFill>
                  <a:prstClr val="black"/>
                </a:solidFill>
                <a:latin typeface="Work Sans" pitchFamily="2" charset="77"/>
              </a:rPr>
              <a:t>, and </a:t>
            </a:r>
            <a:r>
              <a:rPr lang="en-IN" sz="1600" i="1" dirty="0">
                <a:solidFill>
                  <a:prstClr val="black"/>
                </a:solidFill>
                <a:latin typeface="Work Sans" pitchFamily="2" charset="77"/>
              </a:rPr>
              <a:t>Resource</a:t>
            </a:r>
            <a:r>
              <a:rPr lang="en-IN" sz="1600" dirty="0">
                <a:solidFill>
                  <a:prstClr val="black"/>
                </a:solidFill>
                <a:latin typeface="Work Sans" pitchFamily="2" charset="77"/>
              </a:rPr>
              <a:t> primitives.</a:t>
            </a:r>
          </a:p>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Interoperable &amp; extensible</a:t>
            </a:r>
            <a:r>
              <a:rPr lang="en-IN" sz="1600" dirty="0">
                <a:solidFill>
                  <a:prstClr val="black"/>
                </a:solidFill>
                <a:latin typeface="Work Sans" pitchFamily="2" charset="77"/>
              </a:rPr>
              <a:t>:</a:t>
            </a:r>
          </a:p>
          <a:p>
            <a:pPr marL="742950" lvl="1" indent="-285750">
              <a:spcBef>
                <a:spcPts val="0"/>
              </a:spcBef>
              <a:spcAft>
                <a:spcPts val="1200"/>
              </a:spcAft>
              <a:buClrTx/>
              <a:buSzTx/>
              <a:buFont typeface="Arial" panose="020B0604020202020204" pitchFamily="34" charset="0"/>
              <a:buChar char="•"/>
              <a:defRPr/>
            </a:pPr>
            <a:r>
              <a:rPr lang="en-IN" dirty="0">
                <a:solidFill>
                  <a:prstClr val="black"/>
                </a:solidFill>
                <a:latin typeface="Work Sans" pitchFamily="2" charset="77"/>
              </a:rPr>
              <a:t>Write once, work across providers (e.g., OpenAI, Claude, Llama).</a:t>
            </a:r>
          </a:p>
          <a:p>
            <a:pPr marL="742950" lvl="1" indent="-285750">
              <a:spcBef>
                <a:spcPts val="0"/>
              </a:spcBef>
              <a:spcAft>
                <a:spcPts val="1200"/>
              </a:spcAft>
              <a:buClrTx/>
              <a:buSzTx/>
              <a:buFont typeface="Arial" panose="020B0604020202020204" pitchFamily="34" charset="0"/>
              <a:buChar char="•"/>
              <a:defRPr/>
            </a:pPr>
            <a:r>
              <a:rPr lang="en-IN" dirty="0">
                <a:solidFill>
                  <a:prstClr val="black"/>
                </a:solidFill>
                <a:latin typeface="Work Sans" pitchFamily="2" charset="77"/>
              </a:rPr>
              <a:t>Covers non-functional context needs (like guidance, templates) beyond API calls.</a:t>
            </a:r>
          </a:p>
        </p:txBody>
      </p:sp>
    </p:spTree>
    <p:extLst>
      <p:ext uri="{BB962C8B-B14F-4D97-AF65-F5344CB8AC3E}">
        <p14:creationId xmlns:p14="http://schemas.microsoft.com/office/powerpoint/2010/main" val="2335380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6F61E-782E-C25E-90A6-8500DB481470}"/>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74909534-6C0A-1E64-3F98-0110E63DBDD4}"/>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1ACAA051-0085-78D6-E434-6D87F3F1FBC5}"/>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MCP vs. A2A</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8DBA539D-4623-CAD8-E098-E006B82F27F4}"/>
              </a:ext>
            </a:extLst>
          </p:cNvPr>
          <p:cNvSpPr txBox="1">
            <a:spLocks/>
          </p:cNvSpPr>
          <p:nvPr/>
        </p:nvSpPr>
        <p:spPr>
          <a:xfrm>
            <a:off x="418739" y="1020884"/>
            <a:ext cx="11658059" cy="446057"/>
          </a:xfrm>
          <a:prstGeom prst="rect">
            <a:avLst/>
          </a:prstGeom>
        </p:spPr>
        <p:txBody>
          <a:bodyPr vert="horz" lIns="91440" tIns="45720" rIns="91440" bIns="45720" rtlCol="0" anchor="ctr">
            <a:norm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ED8428"/>
              </a:buClr>
              <a:buSzPct val="92000"/>
              <a:buFont typeface="Wingdings" panose="05000000000000000000" pitchFamily="2" charset="2"/>
              <a:buNone/>
              <a:tabLst/>
              <a:defRPr/>
            </a:pPr>
            <a:r>
              <a:rPr kumimoji="0" lang="en-GB" sz="1600" b="0" i="0" u="none" strike="noStrike" kern="1200" cap="none" spc="0" normalizeH="0" baseline="0" noProof="0" dirty="0">
                <a:ln>
                  <a:noFill/>
                </a:ln>
                <a:solidFill>
                  <a:srgbClr val="3D3D3D"/>
                </a:solidFill>
                <a:effectLst/>
                <a:uLnTx/>
                <a:uFillTx/>
                <a:latin typeface="Work Sans" pitchFamily="2" charset="77"/>
              </a:rPr>
              <a:t>A2A and MCP are both complementary protocols</a:t>
            </a:r>
            <a:endParaRPr kumimoji="0" lang="en-IN" sz="1600" b="0" i="0" u="none" strike="noStrike" kern="1200" cap="none" spc="0" normalizeH="0" baseline="0" noProof="0" dirty="0">
              <a:ln>
                <a:noFill/>
              </a:ln>
              <a:solidFill>
                <a:srgbClr val="3D3D3D"/>
              </a:solidFill>
              <a:effectLst/>
              <a:uLnTx/>
              <a:uFillTx/>
              <a:latin typeface="Work Sans" pitchFamily="2" charset="77"/>
            </a:endParaRPr>
          </a:p>
        </p:txBody>
      </p:sp>
      <p:graphicFrame>
        <p:nvGraphicFramePr>
          <p:cNvPr id="5" name="Table 4">
            <a:extLst>
              <a:ext uri="{FF2B5EF4-FFF2-40B4-BE49-F238E27FC236}">
                <a16:creationId xmlns:a16="http://schemas.microsoft.com/office/drawing/2014/main" id="{84C2BF42-03CA-127A-94CD-D945BFDB111B}"/>
              </a:ext>
            </a:extLst>
          </p:cNvPr>
          <p:cNvGraphicFramePr>
            <a:graphicFrameLocks noGrp="1"/>
          </p:cNvGraphicFramePr>
          <p:nvPr>
            <p:extLst>
              <p:ext uri="{D42A27DB-BD31-4B8C-83A1-F6EECF244321}">
                <p14:modId xmlns:p14="http://schemas.microsoft.com/office/powerpoint/2010/main" val="2814443137"/>
              </p:ext>
            </p:extLst>
          </p:nvPr>
        </p:nvGraphicFramePr>
        <p:xfrm>
          <a:off x="339542" y="1661105"/>
          <a:ext cx="5756458" cy="2920026"/>
        </p:xfrm>
        <a:graphic>
          <a:graphicData uri="http://schemas.openxmlformats.org/drawingml/2006/table">
            <a:tbl>
              <a:tblPr/>
              <a:tblGrid>
                <a:gridCol w="1151645">
                  <a:extLst>
                    <a:ext uri="{9D8B030D-6E8A-4147-A177-3AD203B41FA5}">
                      <a16:colId xmlns:a16="http://schemas.microsoft.com/office/drawing/2014/main" val="2346714401"/>
                    </a:ext>
                  </a:extLst>
                </a:gridCol>
                <a:gridCol w="2226193">
                  <a:extLst>
                    <a:ext uri="{9D8B030D-6E8A-4147-A177-3AD203B41FA5}">
                      <a16:colId xmlns:a16="http://schemas.microsoft.com/office/drawing/2014/main" val="3591007889"/>
                    </a:ext>
                  </a:extLst>
                </a:gridCol>
                <a:gridCol w="2378620">
                  <a:extLst>
                    <a:ext uri="{9D8B030D-6E8A-4147-A177-3AD203B41FA5}">
                      <a16:colId xmlns:a16="http://schemas.microsoft.com/office/drawing/2014/main" val="122598193"/>
                    </a:ext>
                  </a:extLst>
                </a:gridCol>
              </a:tblGrid>
              <a:tr h="371826">
                <a:tc>
                  <a:txBody>
                    <a:bodyPr/>
                    <a:lstStyle/>
                    <a:p>
                      <a:pPr algn="ctr" fontAlgn="b"/>
                      <a:r>
                        <a:rPr lang="en-IN" sz="1400" b="1" i="0" u="none" strike="noStrike">
                          <a:solidFill>
                            <a:srgbClr val="000000"/>
                          </a:solidFill>
                          <a:effectLst/>
                          <a:latin typeface="Work Sans" pitchFamily="2" charset="77"/>
                        </a:rPr>
                        <a:t>Feature</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solidFill>
                      <a:srgbClr val="34A853"/>
                    </a:solidFill>
                  </a:tcPr>
                </a:tc>
                <a:tc>
                  <a:txBody>
                    <a:bodyPr/>
                    <a:lstStyle/>
                    <a:p>
                      <a:pPr algn="ctr" fontAlgn="b"/>
                      <a:r>
                        <a:rPr lang="en-IN" sz="1400" b="1" i="0" u="none" strike="noStrike" dirty="0">
                          <a:solidFill>
                            <a:srgbClr val="000000"/>
                          </a:solidFill>
                          <a:effectLst/>
                          <a:latin typeface="Work Sans" pitchFamily="2" charset="77"/>
                        </a:rPr>
                        <a:t>Agent2Agent Protocol</a:t>
                      </a:r>
                    </a:p>
                    <a:p>
                      <a:pPr algn="ctr" fontAlgn="b"/>
                      <a:r>
                        <a:rPr lang="en-IN" sz="1400" b="1" i="0" u="none" strike="noStrike" dirty="0">
                          <a:solidFill>
                            <a:srgbClr val="000000"/>
                          </a:solidFill>
                          <a:effectLst/>
                          <a:latin typeface="Work Sans" pitchFamily="2" charset="77"/>
                        </a:rPr>
                        <a:t>(A2A)</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solidFill>
                      <a:srgbClr val="34A853"/>
                    </a:solidFill>
                  </a:tcPr>
                </a:tc>
                <a:tc>
                  <a:txBody>
                    <a:bodyPr/>
                    <a:lstStyle/>
                    <a:p>
                      <a:pPr algn="ctr" fontAlgn="b"/>
                      <a:r>
                        <a:rPr lang="en-IN" sz="1400" b="1" i="0" u="none" strike="noStrike">
                          <a:solidFill>
                            <a:srgbClr val="000000"/>
                          </a:solidFill>
                          <a:effectLst/>
                          <a:latin typeface="Work Sans" pitchFamily="2" charset="77"/>
                        </a:rPr>
                        <a:t>Model Context Protocol (MCP)</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solidFill>
                      <a:srgbClr val="34A853"/>
                    </a:solidFill>
                  </a:tcPr>
                </a:tc>
                <a:extLst>
                  <a:ext uri="{0D108BD9-81ED-4DB2-BD59-A6C34878D82A}">
                    <a16:rowId xmlns:a16="http://schemas.microsoft.com/office/drawing/2014/main" val="4271879402"/>
                  </a:ext>
                </a:extLst>
              </a:tr>
              <a:tr h="527692">
                <a:tc>
                  <a:txBody>
                    <a:bodyPr/>
                    <a:lstStyle/>
                    <a:p>
                      <a:pPr algn="ctr" fontAlgn="b"/>
                      <a:r>
                        <a:rPr lang="en-IN" sz="1400" b="0" i="0" u="none" strike="noStrike" dirty="0">
                          <a:solidFill>
                            <a:srgbClr val="000000"/>
                          </a:solidFill>
                          <a:effectLst/>
                          <a:latin typeface="Work Sans" pitchFamily="2" charset="77"/>
                        </a:rPr>
                        <a:t>Interaction</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Between agents (from different frameworks also!)</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Between agent and tools</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extLst>
                  <a:ext uri="{0D108BD9-81ED-4DB2-BD59-A6C34878D82A}">
                    <a16:rowId xmlns:a16="http://schemas.microsoft.com/office/drawing/2014/main" val="3819689808"/>
                  </a:ext>
                </a:extLst>
              </a:tr>
              <a:tr h="731175">
                <a:tc>
                  <a:txBody>
                    <a:bodyPr/>
                    <a:lstStyle/>
                    <a:p>
                      <a:pPr algn="ctr" fontAlgn="b"/>
                      <a:r>
                        <a:rPr lang="en-IN" sz="1400" b="0" i="0" u="none" strike="noStrike">
                          <a:solidFill>
                            <a:srgbClr val="000000"/>
                          </a:solidFill>
                          <a:effectLst/>
                          <a:latin typeface="Work Sans" pitchFamily="2" charset="77"/>
                        </a:rPr>
                        <a:t>Use Case</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Delegating tasks to other agents</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a:solidFill>
                            <a:srgbClr val="000000"/>
                          </a:solidFill>
                          <a:effectLst/>
                          <a:latin typeface="Work Sans" pitchFamily="2" charset="77"/>
                        </a:rPr>
                        <a:t>Enhancing context with external data</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extLst>
                  <a:ext uri="{0D108BD9-81ED-4DB2-BD59-A6C34878D82A}">
                    <a16:rowId xmlns:a16="http://schemas.microsoft.com/office/drawing/2014/main" val="2121601058"/>
                  </a:ext>
                </a:extLst>
              </a:tr>
              <a:tr h="371826">
                <a:tc>
                  <a:txBody>
                    <a:bodyPr/>
                    <a:lstStyle/>
                    <a:p>
                      <a:pPr algn="ctr" fontAlgn="b"/>
                      <a:r>
                        <a:rPr lang="en-IN" sz="1400" b="0" i="0" u="none" strike="noStrike">
                          <a:solidFill>
                            <a:srgbClr val="000000"/>
                          </a:solidFill>
                          <a:effectLst/>
                          <a:latin typeface="Work Sans" pitchFamily="2" charset="77"/>
                        </a:rPr>
                        <a:t>Dependency</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Relies on other agents</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a:solidFill>
                            <a:srgbClr val="000000"/>
                          </a:solidFill>
                          <a:effectLst/>
                          <a:latin typeface="Work Sans" pitchFamily="2" charset="77"/>
                        </a:rPr>
                        <a:t>Relies on tool integrations</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extLst>
                  <a:ext uri="{0D108BD9-81ED-4DB2-BD59-A6C34878D82A}">
                    <a16:rowId xmlns:a16="http://schemas.microsoft.com/office/drawing/2014/main" val="112540403"/>
                  </a:ext>
                </a:extLst>
              </a:tr>
              <a:tr h="731175">
                <a:tc>
                  <a:txBody>
                    <a:bodyPr/>
                    <a:lstStyle/>
                    <a:p>
                      <a:pPr algn="ctr" fontAlgn="b"/>
                      <a:r>
                        <a:rPr lang="en-IN" sz="1400" b="0" i="0" u="none" strike="noStrike">
                          <a:solidFill>
                            <a:srgbClr val="000000"/>
                          </a:solidFill>
                          <a:effectLst/>
                          <a:latin typeface="Work Sans" pitchFamily="2" charset="77"/>
                        </a:rPr>
                        <a:t>Architecture</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Multi-agent system</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Tool-augmented single-agent system</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extLst>
                  <a:ext uri="{0D108BD9-81ED-4DB2-BD59-A6C34878D82A}">
                    <a16:rowId xmlns:a16="http://schemas.microsoft.com/office/drawing/2014/main" val="2128946110"/>
                  </a:ext>
                </a:extLst>
              </a:tr>
            </a:tbl>
          </a:graphicData>
        </a:graphic>
      </p:graphicFrame>
      <p:pic>
        <p:nvPicPr>
          <p:cNvPr id="6" name="Picture 2" descr="A2A vs MCP: Two complementary protocols for the emerging agent ecosystem ·  Logto blog">
            <a:extLst>
              <a:ext uri="{FF2B5EF4-FFF2-40B4-BE49-F238E27FC236}">
                <a16:creationId xmlns:a16="http://schemas.microsoft.com/office/drawing/2014/main" id="{7AAFFB20-462C-994A-5F1E-D49D8CB8B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9603" y="1661105"/>
            <a:ext cx="5130203" cy="2908460"/>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E67C60A-1E4C-AF35-9486-E31BDA2CC2C5}"/>
              </a:ext>
            </a:extLst>
          </p:cNvPr>
          <p:cNvSpPr txBox="1"/>
          <p:nvPr/>
        </p:nvSpPr>
        <p:spPr>
          <a:xfrm>
            <a:off x="10090913" y="6313816"/>
            <a:ext cx="1079142" cy="21544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Work Sans" pitchFamily="2" charset="77"/>
              </a:rPr>
              <a:t>Inage source </a:t>
            </a:r>
            <a:r>
              <a:rPr kumimoji="0" lang="en-US" sz="800" b="0" i="1" u="none" strike="noStrike" kern="1200" cap="none" spc="0" normalizeH="0" baseline="0" noProof="0" dirty="0">
                <a:ln>
                  <a:noFill/>
                </a:ln>
                <a:solidFill>
                  <a:prstClr val="black"/>
                </a:solidFill>
                <a:effectLst/>
                <a:uLnTx/>
                <a:uFillTx/>
                <a:latin typeface="Work Sans" pitchFamily="2" charset="77"/>
                <a:hlinkClick r:id="rId5"/>
              </a:rPr>
              <a:t>here</a:t>
            </a:r>
            <a:endParaRPr kumimoji="0" lang="en-US" sz="800" b="0" i="1" u="none" strike="noStrike" kern="1200" cap="none" spc="0" normalizeH="0" baseline="0" noProof="0" dirty="0">
              <a:ln>
                <a:noFill/>
              </a:ln>
              <a:solidFill>
                <a:prstClr val="black"/>
              </a:solidFill>
              <a:effectLst/>
              <a:uLnTx/>
              <a:uFillTx/>
              <a:latin typeface="Work Sans" pitchFamily="2" charset="77"/>
            </a:endParaRPr>
          </a:p>
        </p:txBody>
      </p:sp>
      <p:sp>
        <p:nvSpPr>
          <p:cNvPr id="10" name="Text Placeholder 4">
            <a:extLst>
              <a:ext uri="{FF2B5EF4-FFF2-40B4-BE49-F238E27FC236}">
                <a16:creationId xmlns:a16="http://schemas.microsoft.com/office/drawing/2014/main" id="{EDD64E29-E1E1-6E7C-FD9E-3E92BD26C66A}"/>
              </a:ext>
            </a:extLst>
          </p:cNvPr>
          <p:cNvSpPr txBox="1">
            <a:spLocks/>
          </p:cNvSpPr>
          <p:nvPr/>
        </p:nvSpPr>
        <p:spPr>
          <a:xfrm>
            <a:off x="304802" y="5547027"/>
            <a:ext cx="11658059" cy="446057"/>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ED8428"/>
              </a:buClr>
              <a:buSzPct val="92000"/>
              <a:buFont typeface="Wingdings" panose="05000000000000000000" pitchFamily="2" charset="2"/>
              <a:buNone/>
              <a:tabLst/>
              <a:defRPr/>
            </a:pPr>
            <a:r>
              <a:rPr kumimoji="0" lang="en-IN" sz="1600" b="1" i="0" u="none" strike="noStrike" kern="1200" cap="none" spc="0" normalizeH="0" baseline="0" noProof="0" dirty="0">
                <a:ln>
                  <a:noFill/>
                </a:ln>
                <a:solidFill>
                  <a:srgbClr val="3D3D3D"/>
                </a:solidFill>
                <a:effectLst/>
                <a:uLnTx/>
                <a:uFillTx/>
                <a:latin typeface="Work Sans" pitchFamily="2" charset="77"/>
              </a:rPr>
              <a:t>MCP and A2A Integration</a:t>
            </a:r>
            <a:r>
              <a:rPr kumimoji="0" lang="en-IN" sz="1600" b="0" i="0" u="none" strike="noStrike" kern="1200" cap="none" spc="0" normalizeH="0" baseline="0" noProof="0" dirty="0">
                <a:ln>
                  <a:noFill/>
                </a:ln>
                <a:solidFill>
                  <a:srgbClr val="3D3D3D"/>
                </a:solidFill>
                <a:effectLst/>
                <a:uLnTx/>
                <a:uFillTx/>
                <a:latin typeface="Work Sans" pitchFamily="2" charset="77"/>
              </a:rPr>
              <a:t> </a:t>
            </a:r>
          </a:p>
          <a:p>
            <a:pPr marL="228600" marR="0" lvl="0" indent="-228600" algn="l" defTabSz="457200" rtl="0" eaLnBrk="1" fontAlgn="auto" latinLnBrk="0" hangingPunct="1">
              <a:lnSpc>
                <a:spcPct val="100000"/>
              </a:lnSpc>
              <a:spcBef>
                <a:spcPct val="20000"/>
              </a:spcBef>
              <a:spcAft>
                <a:spcPts val="600"/>
              </a:spcAft>
              <a:buClr>
                <a:srgbClr val="ED8428"/>
              </a:buClr>
              <a:buSzPct val="92000"/>
              <a:buFont typeface="Wingdings" pitchFamily="2" charset="2"/>
              <a:buChar char="ü"/>
              <a:tabLst/>
              <a:defRPr/>
            </a:pPr>
            <a:r>
              <a:rPr kumimoji="0" lang="en-IN" sz="1600" b="0" i="0" u="none" strike="noStrike" kern="1200" cap="none" spc="0" normalizeH="0" baseline="0" noProof="0" dirty="0">
                <a:ln>
                  <a:noFill/>
                </a:ln>
                <a:solidFill>
                  <a:srgbClr val="3D3D3D"/>
                </a:solidFill>
                <a:effectLst/>
                <a:uLnTx/>
                <a:uFillTx/>
                <a:latin typeface="Work Sans" pitchFamily="2" charset="77"/>
              </a:rPr>
              <a:t>By representing </a:t>
            </a:r>
            <a:r>
              <a:rPr kumimoji="0" lang="en-IN" sz="1600" b="1" i="0" u="none" strike="noStrike" kern="1200" cap="none" spc="0" normalizeH="0" baseline="0" noProof="0" dirty="0">
                <a:ln>
                  <a:noFill/>
                </a:ln>
                <a:solidFill>
                  <a:srgbClr val="3D3D3D"/>
                </a:solidFill>
                <a:effectLst/>
                <a:uLnTx/>
                <a:uFillTx/>
                <a:latin typeface="Work Sans" pitchFamily="2" charset="77"/>
              </a:rPr>
              <a:t>A2A agents as MCP resources</a:t>
            </a:r>
            <a:r>
              <a:rPr kumimoji="0" lang="en-IN" sz="1600" b="0" i="0" u="none" strike="noStrike" kern="1200" cap="none" spc="0" normalizeH="0" baseline="0" noProof="0" dirty="0">
                <a:ln>
                  <a:noFill/>
                </a:ln>
                <a:solidFill>
                  <a:srgbClr val="3D3D3D"/>
                </a:solidFill>
                <a:effectLst/>
                <a:uLnTx/>
                <a:uFillTx/>
                <a:latin typeface="Work Sans" pitchFamily="2" charset="77"/>
              </a:rPr>
              <a:t>—encapsulated within their </a:t>
            </a:r>
            <a:r>
              <a:rPr kumimoji="0" lang="en-IN" sz="1600" b="1" i="0" u="none" strike="noStrike" kern="1200" cap="none" spc="0" normalizeH="0" baseline="0" noProof="0" dirty="0" err="1">
                <a:ln>
                  <a:noFill/>
                </a:ln>
                <a:solidFill>
                  <a:srgbClr val="3D3D3D"/>
                </a:solidFill>
                <a:effectLst/>
                <a:uLnTx/>
                <a:uFillTx/>
                <a:latin typeface="Work Sans" pitchFamily="2" charset="77"/>
              </a:rPr>
              <a:t>AgentCards</a:t>
            </a:r>
            <a:r>
              <a:rPr kumimoji="0" lang="en-IN" sz="1600" b="0" i="0" u="none" strike="noStrike" kern="1200" cap="none" spc="0" normalizeH="0" baseline="0" noProof="0" dirty="0">
                <a:ln>
                  <a:noFill/>
                </a:ln>
                <a:solidFill>
                  <a:srgbClr val="3D3D3D"/>
                </a:solidFill>
                <a:effectLst/>
                <a:uLnTx/>
                <a:uFillTx/>
                <a:latin typeface="Work Sans" pitchFamily="2" charset="77"/>
              </a:rPr>
              <a:t>—AI applications facilitate </a:t>
            </a:r>
            <a:r>
              <a:rPr kumimoji="0" lang="en-IN" sz="1600" b="1" i="0" u="none" strike="noStrike" kern="1200" cap="none" spc="0" normalizeH="0" baseline="0" noProof="0" dirty="0">
                <a:ln>
                  <a:noFill/>
                </a:ln>
                <a:solidFill>
                  <a:srgbClr val="3D3D3D"/>
                </a:solidFill>
                <a:effectLst/>
                <a:uLnTx/>
                <a:uFillTx/>
                <a:latin typeface="Work Sans" pitchFamily="2" charset="77"/>
              </a:rPr>
              <a:t>dynamic agent discovery</a:t>
            </a:r>
            <a:r>
              <a:rPr kumimoji="0" lang="en-IN" sz="1600" b="0" i="0" u="none" strike="noStrike" kern="1200" cap="none" spc="0" normalizeH="0" baseline="0" noProof="0" dirty="0">
                <a:ln>
                  <a:noFill/>
                </a:ln>
                <a:solidFill>
                  <a:srgbClr val="3D3D3D"/>
                </a:solidFill>
                <a:effectLst/>
                <a:uLnTx/>
                <a:uFillTx/>
                <a:latin typeface="Work Sans" pitchFamily="2" charset="77"/>
              </a:rPr>
              <a:t>. </a:t>
            </a:r>
          </a:p>
          <a:p>
            <a:pPr marL="228600" marR="0" lvl="0" indent="-228600" algn="l" defTabSz="457200" rtl="0" eaLnBrk="1" fontAlgn="auto" latinLnBrk="0" hangingPunct="1">
              <a:lnSpc>
                <a:spcPct val="100000"/>
              </a:lnSpc>
              <a:spcBef>
                <a:spcPct val="20000"/>
              </a:spcBef>
              <a:spcAft>
                <a:spcPts val="600"/>
              </a:spcAft>
              <a:buClr>
                <a:srgbClr val="ED8428"/>
              </a:buClr>
              <a:buSzPct val="92000"/>
              <a:buFont typeface="Wingdings" pitchFamily="2" charset="2"/>
              <a:buChar char="ü"/>
              <a:tabLst/>
              <a:defRPr/>
            </a:pPr>
            <a:r>
              <a:rPr kumimoji="0" lang="en-IN" sz="1600" b="0" i="0" u="none" strike="noStrike" kern="1200" cap="none" spc="0" normalizeH="0" baseline="0" noProof="0" dirty="0">
                <a:ln>
                  <a:noFill/>
                </a:ln>
                <a:solidFill>
                  <a:srgbClr val="3D3D3D"/>
                </a:solidFill>
                <a:effectLst/>
                <a:uLnTx/>
                <a:uFillTx/>
                <a:latin typeface="Work Sans" pitchFamily="2" charset="77"/>
              </a:rPr>
              <a:t>This allows agents on an MCP server to </a:t>
            </a:r>
            <a:r>
              <a:rPr kumimoji="0" lang="en-IN" sz="1600" b="1" i="0" u="none" strike="noStrike" kern="1200" cap="none" spc="0" normalizeH="0" baseline="0" noProof="0" dirty="0">
                <a:ln>
                  <a:noFill/>
                </a:ln>
                <a:solidFill>
                  <a:srgbClr val="3D3D3D"/>
                </a:solidFill>
                <a:effectLst/>
                <a:uLnTx/>
                <a:uFillTx/>
                <a:latin typeface="Work Sans" pitchFamily="2" charset="77"/>
              </a:rPr>
              <a:t>connect and collaborate</a:t>
            </a:r>
            <a:r>
              <a:rPr kumimoji="0" lang="en-IN" sz="1600" b="0" i="0" u="none" strike="noStrike" kern="1200" cap="none" spc="0" normalizeH="0" baseline="0" noProof="0" dirty="0">
                <a:ln>
                  <a:noFill/>
                </a:ln>
                <a:solidFill>
                  <a:srgbClr val="3D3D3D"/>
                </a:solidFill>
                <a:effectLst/>
                <a:uLnTx/>
                <a:uFillTx/>
                <a:latin typeface="Work Sans" pitchFamily="2" charset="77"/>
              </a:rPr>
              <a:t> via the A2A protocol.</a:t>
            </a:r>
          </a:p>
        </p:txBody>
      </p:sp>
    </p:spTree>
    <p:extLst>
      <p:ext uri="{BB962C8B-B14F-4D97-AF65-F5344CB8AC3E}">
        <p14:creationId xmlns:p14="http://schemas.microsoft.com/office/powerpoint/2010/main" val="25943864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9759D21B-C5FC-B546-FF48-F48532EA355D}"/>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3CC84593-FEA2-CBF8-2AAC-4B665091B407}"/>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Basics of </a:t>
            </a:r>
            <a:r>
              <a:rPr kumimoji="0" lang="en-US" sz="3600" b="1" i="0" u="none" strike="noStrike" kern="0" cap="none" spc="0" normalizeH="0" baseline="0" noProof="0" dirty="0" err="1">
                <a:ln>
                  <a:noFill/>
                </a:ln>
                <a:solidFill>
                  <a:srgbClr val="FFFFFF"/>
                </a:solidFill>
                <a:effectLst/>
                <a:uLnTx/>
                <a:uFillTx/>
                <a:latin typeface="Poppins"/>
                <a:ea typeface="+mn-ea"/>
                <a:cs typeface="Poppins"/>
                <a:sym typeface="Poppins"/>
              </a:rPr>
              <a:t>FastMCP</a:t>
            </a: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 and </a:t>
            </a:r>
            <a:r>
              <a:rPr kumimoji="0" lang="en-US" sz="3600" b="1" i="0" u="none" strike="noStrike" kern="0" cap="none" spc="0" normalizeH="0" baseline="0" noProof="0" dirty="0" err="1">
                <a:ln>
                  <a:noFill/>
                </a:ln>
                <a:solidFill>
                  <a:srgbClr val="FFFFFF"/>
                </a:solidFill>
                <a:effectLst/>
                <a:uLnTx/>
                <a:uFillTx/>
                <a:latin typeface="Poppins"/>
                <a:ea typeface="+mn-ea"/>
                <a:cs typeface="Poppins"/>
                <a:sym typeface="Poppins"/>
              </a:rPr>
              <a:t>CrewAI</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CBC32BCB-B535-2078-E4F2-2D50246B1711}"/>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597444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845B9-EEFF-C1BA-7B74-0A4B200D2D51}"/>
            </a:ext>
          </a:extLst>
        </p:cNvPr>
        <p:cNvGrpSpPr/>
        <p:nvPr/>
      </p:nvGrpSpPr>
      <p:grpSpPr>
        <a:xfrm>
          <a:off x="0" y="0"/>
          <a:ext cx="0" cy="0"/>
          <a:chOff x="0" y="0"/>
          <a:chExt cx="0" cy="0"/>
        </a:xfrm>
      </p:grpSpPr>
      <p:sp>
        <p:nvSpPr>
          <p:cNvPr id="2" name="Google Shape;119;p1">
            <a:extLst>
              <a:ext uri="{FF2B5EF4-FFF2-40B4-BE49-F238E27FC236}">
                <a16:creationId xmlns:a16="http://schemas.microsoft.com/office/drawing/2014/main" id="{49EDB68A-147D-51CE-2247-F542A5A6BDCF}"/>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Module </a:t>
            </a:r>
            <a:r>
              <a:rPr lang="en-US" sz="3600" b="1" kern="0" dirty="0">
                <a:solidFill>
                  <a:schemeClr val="tx1">
                    <a:lumMod val="85000"/>
                    <a:lumOff val="15000"/>
                  </a:schemeClr>
                </a:solidFill>
                <a:latin typeface="Poppins"/>
                <a:cs typeface="Poppins"/>
                <a:sym typeface="Poppins"/>
              </a:rPr>
              <a:t>2</a:t>
            </a:r>
            <a:r>
              <a:rPr kumimoji="0" lang="en-US" sz="3600" b="1" i="0" u="none" strike="noStrike" kern="0" cap="none" spc="0" normalizeH="0" baseline="0" noProof="0">
                <a:ln>
                  <a:noFill/>
                </a:ln>
                <a:solidFill>
                  <a:schemeClr val="tx1">
                    <a:lumMod val="85000"/>
                    <a:lumOff val="15000"/>
                  </a:schemeClr>
                </a:solidFill>
                <a:effectLst/>
                <a:uLnTx/>
                <a:uFillTx/>
                <a:latin typeface="Poppins"/>
                <a:cs typeface="Poppins"/>
                <a:sym typeface="Poppins"/>
              </a:rPr>
              <a:t>: </a:t>
            </a:r>
            <a:r>
              <a:rPr kumimoji="0" lang="en-US" sz="3600" b="1" i="0" u="none" strike="noStrike" kern="0" cap="none" spc="0" normalizeH="0" baseline="0" noProof="0" dirty="0" err="1">
                <a:ln>
                  <a:noFill/>
                </a:ln>
                <a:solidFill>
                  <a:schemeClr val="tx1">
                    <a:lumMod val="85000"/>
                    <a:lumOff val="15000"/>
                  </a:schemeClr>
                </a:solidFill>
                <a:effectLst/>
                <a:uLnTx/>
                <a:uFillTx/>
                <a:latin typeface="Poppins"/>
                <a:cs typeface="Poppins"/>
                <a:sym typeface="Poppins"/>
              </a:rPr>
              <a:t>LangChain</a:t>
            </a: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 Primer</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3" name="pasted-movie.png" descr="pasted-movie.png">
            <a:extLst>
              <a:ext uri="{FF2B5EF4-FFF2-40B4-BE49-F238E27FC236}">
                <a16:creationId xmlns:a16="http://schemas.microsoft.com/office/drawing/2014/main" id="{B4079B7D-CE90-A51C-013D-E7BD380235BE}"/>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7121087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473D5-4953-CDB4-7112-2E4095191B72}"/>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5085E15B-D2BC-1649-3AE4-3A3E9408CD7B}"/>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C2E4B788-2D6E-F373-EBB3-6D05B8ED28A7}"/>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Important Links for </a:t>
            </a:r>
            <a:r>
              <a:rPr kumimoji="0" lang="en-US" sz="2400" b="1" i="0" u="none" strike="noStrike" kern="1200" cap="none" spc="0" normalizeH="0" baseline="0" noProof="0" dirty="0" err="1">
                <a:ln>
                  <a:noFill/>
                </a:ln>
                <a:solidFill>
                  <a:prstClr val="black"/>
                </a:solidFill>
                <a:effectLst/>
                <a:uLnTx/>
                <a:uFillTx/>
                <a:latin typeface="Work Sans" pitchFamily="2" charset="77"/>
                <a:sym typeface="LabGrotesque-Black"/>
              </a:rPr>
              <a:t>FastMCP</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4" name="TextBox 3">
            <a:extLst>
              <a:ext uri="{FF2B5EF4-FFF2-40B4-BE49-F238E27FC236}">
                <a16:creationId xmlns:a16="http://schemas.microsoft.com/office/drawing/2014/main" id="{0CD4A7C6-7017-A36A-8A5E-267547686074}"/>
              </a:ext>
            </a:extLst>
          </p:cNvPr>
          <p:cNvSpPr txBox="1"/>
          <p:nvPr/>
        </p:nvSpPr>
        <p:spPr>
          <a:xfrm>
            <a:off x="2079898" y="2306858"/>
            <a:ext cx="8253292" cy="255454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Work Sans" pitchFamily="2" charset="77"/>
                <a:hlinkClick r:id="rId4"/>
              </a:rPr>
              <a:t>https://gofastmcp.com/tutorials/mcp</a:t>
            </a: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Work Sans" pitchFamily="2" charset="77"/>
                <a:hlinkClick r:id="rId5"/>
              </a:rPr>
              <a:t>https://gofastmcp.com/tutorials/create-mcp-server</a:t>
            </a: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Work Sans" pitchFamily="2" charset="77"/>
                <a:hlinkClick r:id="rId6"/>
              </a:rPr>
              <a:t>https://gofastmcp.com/getting-started/quickstart</a:t>
            </a: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p:txBody>
      </p:sp>
    </p:spTree>
    <p:extLst>
      <p:ext uri="{BB962C8B-B14F-4D97-AF65-F5344CB8AC3E}">
        <p14:creationId xmlns:p14="http://schemas.microsoft.com/office/powerpoint/2010/main" val="26951901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AF880-93A9-F6E1-699B-D10CCB87A2BE}"/>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8E87EBBF-6500-40A9-3C4E-05844658799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90D92877-B2A3-5CF7-0AE0-5B4E3BD10644}"/>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What </a:t>
            </a:r>
            <a:r>
              <a:rPr kumimoji="0" lang="en-US" sz="2400" b="1" i="0" u="none" strike="noStrike" kern="1200" cap="none" spc="0" normalizeH="0" baseline="0" noProof="0" dirty="0" err="1">
                <a:ln>
                  <a:noFill/>
                </a:ln>
                <a:solidFill>
                  <a:prstClr val="black"/>
                </a:solidFill>
                <a:effectLst/>
                <a:uLnTx/>
                <a:uFillTx/>
                <a:latin typeface="Work Sans" pitchFamily="2" charset="77"/>
                <a:sym typeface="LabGrotesque-Black"/>
              </a:rPr>
              <a:t>CrewAI</a:t>
            </a: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 Says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2" name="Picture 1">
            <a:extLst>
              <a:ext uri="{FF2B5EF4-FFF2-40B4-BE49-F238E27FC236}">
                <a16:creationId xmlns:a16="http://schemas.microsoft.com/office/drawing/2014/main" id="{C198C23A-F563-4CC9-433D-57A8E5D4BC24}"/>
              </a:ext>
            </a:extLst>
          </p:cNvPr>
          <p:cNvPicPr>
            <a:picLocks noChangeAspect="1"/>
          </p:cNvPicPr>
          <p:nvPr/>
        </p:nvPicPr>
        <p:blipFill>
          <a:blip r:embed="rId4"/>
          <a:stretch>
            <a:fillRect/>
          </a:stretch>
        </p:blipFill>
        <p:spPr>
          <a:xfrm>
            <a:off x="2624817" y="1166849"/>
            <a:ext cx="7887748" cy="4732647"/>
          </a:xfrm>
          <a:prstGeom prst="rect">
            <a:avLst/>
          </a:prstGeom>
        </p:spPr>
      </p:pic>
      <p:sp>
        <p:nvSpPr>
          <p:cNvPr id="5" name="TextBox 4">
            <a:extLst>
              <a:ext uri="{FF2B5EF4-FFF2-40B4-BE49-F238E27FC236}">
                <a16:creationId xmlns:a16="http://schemas.microsoft.com/office/drawing/2014/main" id="{839E7FAF-4CAE-02ED-8705-9C4DF45CCDF6}"/>
              </a:ext>
            </a:extLst>
          </p:cNvPr>
          <p:cNvSpPr txBox="1"/>
          <p:nvPr/>
        </p:nvSpPr>
        <p:spPr>
          <a:xfrm>
            <a:off x="3518193" y="6132832"/>
            <a:ext cx="6100996"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Gill Sans MT" panose="020B0502020104020203"/>
                <a:ea typeface="+mn-ea"/>
                <a:cs typeface="+mn-cs"/>
                <a:hlinkClick r:id="rId5"/>
              </a:rPr>
              <a:t>https://github.com/crewAIInc/crewAI?tab=readme-ov-file#how-crewai-compares</a:t>
            </a:r>
            <a:endParaRPr kumimoji="0" lang="en-US" sz="1200" b="0" i="1"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334136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EB302886-C308-4193-F701-6294F6D3574E}"/>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7D943520-2DA6-5616-7D06-1DBAE9D2FCEC}"/>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Deploy Your First MCP Server</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A1502C51-61AF-7EE5-6EC2-C24593EA07F6}"/>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37402583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49D3F5E4-BF71-7779-496A-B19110C0CBBA}"/>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5A5ACFD1-BDA1-0D42-4C92-2D2B3AEEC32F}"/>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CI/CD</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2A8854B9-095B-0FEB-41E1-7F53F612576E}"/>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4630560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E5D46-466E-2CD0-5B47-4AA868EDB436}"/>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C912B9C4-0F3E-EE77-4780-89E1F05218D9}"/>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What Does It Mean for Agentic AI?</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6832157A-F4E4-E79B-83A9-3ECE9953D237}"/>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6270050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7615EA7B-1E4B-123C-F697-035E2474F0D7}"/>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A0B8616A-DA2F-40EB-FE0A-53FA7CB4799B}"/>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Evaluating LLM Applications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F39F1217-96F6-3344-8DC9-AFA411EF8427}"/>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33265734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A4F24-A5AC-54F1-BABF-221C39FB622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25B7F759-6E9B-BAAA-AB67-8522D1ED24C3}"/>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Why Evaluate at All?</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2FA1FECD-AF09-8295-0CF9-73B08623FEE9}"/>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2" name="Text Placeholder 4">
            <a:extLst>
              <a:ext uri="{FF2B5EF4-FFF2-40B4-BE49-F238E27FC236}">
                <a16:creationId xmlns:a16="http://schemas.microsoft.com/office/drawing/2014/main" id="{65073B52-4A27-7FF4-4CB4-64F65BDCD2EA}"/>
              </a:ext>
            </a:extLst>
          </p:cNvPr>
          <p:cNvSpPr txBox="1">
            <a:spLocks/>
          </p:cNvSpPr>
          <p:nvPr/>
        </p:nvSpPr>
        <p:spPr>
          <a:xfrm>
            <a:off x="304802" y="1158753"/>
            <a:ext cx="11818257" cy="350514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Evaluation helps address and identify the bottlenecks related to: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Hallucinations </a:t>
            </a:r>
            <a:r>
              <a:rPr kumimoji="1" lang="en-US" sz="1600" b="0" i="1" u="none" strike="noStrike" kern="1200" cap="none" spc="0" normalizeH="0" baseline="0" noProof="0" dirty="0">
                <a:ln>
                  <a:noFill/>
                </a:ln>
                <a:solidFill>
                  <a:srgbClr val="000000"/>
                </a:solidFill>
                <a:effectLst/>
                <a:uLnTx/>
                <a:uFillTx/>
                <a:latin typeface="Work Sans" pitchFamily="2" charset="77"/>
              </a:rPr>
              <a:t>(absence of relevant context in final prompt is the most common reason for this, but there could be others)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Reduced reasoning capabilities (</a:t>
            </a:r>
            <a:r>
              <a:rPr kumimoji="1" lang="en-US" sz="1600" b="0" i="1" u="none" strike="noStrike" kern="1200" cap="none" spc="0" normalizeH="0" baseline="0" noProof="0" dirty="0">
                <a:ln>
                  <a:noFill/>
                </a:ln>
                <a:solidFill>
                  <a:srgbClr val="000000"/>
                </a:solidFill>
                <a:effectLst/>
                <a:uLnTx/>
                <a:uFillTx/>
                <a:latin typeface="Work Sans" pitchFamily="2" charset="77"/>
              </a:rPr>
              <a:t>if all the relevant context is not provided to LLM, it can lead to this</a:t>
            </a:r>
            <a:r>
              <a:rPr kumimoji="1" lang="en-US" sz="1600" b="0" i="0" u="none" strike="noStrike" kern="1200" cap="none" spc="0" normalizeH="0" baseline="0" noProof="0" dirty="0">
                <a:ln>
                  <a:noFill/>
                </a:ln>
                <a:solidFill>
                  <a:srgbClr val="000000"/>
                </a:solidFill>
                <a:effectLst/>
                <a:uLnTx/>
                <a:uFillTx/>
                <a:latin typeface="Work Sans" pitchFamily="2" charset="77"/>
              </a:rPr>
              <a:t>)</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Unexpected latencies (</a:t>
            </a:r>
            <a:r>
              <a:rPr kumimoji="1" lang="en-US" sz="1600" b="0" i="1" u="none" strike="noStrike" kern="1200" cap="none" spc="0" normalizeH="0" baseline="0" noProof="0" dirty="0">
                <a:ln>
                  <a:noFill/>
                </a:ln>
                <a:solidFill>
                  <a:srgbClr val="000000"/>
                </a:solidFill>
                <a:effectLst/>
                <a:uLnTx/>
                <a:uFillTx/>
                <a:latin typeface="Work Sans" pitchFamily="2" charset="77"/>
              </a:rPr>
              <a:t>what would happen is the retrieval might not be efficient leading to high latencies</a:t>
            </a:r>
            <a:r>
              <a:rPr kumimoji="1" lang="en-US" sz="1600" b="0" i="0" u="none" strike="noStrike" kern="1200" cap="none" spc="0" normalizeH="0" baseline="0" noProof="0" dirty="0">
                <a:ln>
                  <a:noFill/>
                </a:ln>
                <a:solidFill>
                  <a:srgbClr val="000000"/>
                </a:solidFill>
                <a:effectLst/>
                <a:uLnTx/>
                <a:uFillTx/>
                <a:latin typeface="Work Sans" pitchFamily="2" charset="77"/>
              </a:rPr>
              <a:t>)</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Explainability of outputs (</a:t>
            </a:r>
            <a:r>
              <a:rPr kumimoji="1" lang="en-US" sz="1600" b="0" i="1" u="none" strike="noStrike" kern="1200" cap="none" spc="0" normalizeH="0" baseline="0" noProof="0" dirty="0">
                <a:ln>
                  <a:noFill/>
                </a:ln>
                <a:solidFill>
                  <a:srgbClr val="000000"/>
                </a:solidFill>
                <a:effectLst/>
                <a:uLnTx/>
                <a:uFillTx/>
                <a:latin typeface="Work Sans" pitchFamily="2" charset="77"/>
              </a:rPr>
              <a:t>i.e., was performance bad due to the LLM itself or due to other aspects of the application – think agents, RAG, agentic RAG etc.)</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IN" sz="1600" b="0" i="0" u="none" strike="noStrike" kern="1200" cap="none" spc="0" normalizeH="0" baseline="0" noProof="0" dirty="0">
              <a:ln>
                <a:noFill/>
              </a:ln>
              <a:solidFill>
                <a:srgbClr val="000000"/>
              </a:solidFill>
              <a:effectLst/>
              <a:uLnTx/>
              <a:uFillTx/>
              <a:latin typeface="Work Sans" pitchFamily="2" charset="77"/>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IN" sz="1600" b="1" i="0" u="none" strike="noStrike" kern="1200" cap="none" spc="0" normalizeH="0" baseline="0" noProof="0" dirty="0">
              <a:ln>
                <a:noFill/>
              </a:ln>
              <a:solidFill>
                <a:srgbClr val="000000"/>
              </a:solidFill>
              <a:effectLst/>
              <a:uLnTx/>
              <a:uFillTx/>
              <a:latin typeface="Work Sans" pitchFamily="2" charset="77"/>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It also helps build trust among users especially for use in high-stakes industries like Finance, Healthcare etc.</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IN" sz="1600" b="1" i="0" u="none" strike="noStrike" kern="1200" cap="none" spc="0" normalizeH="0" baseline="0" noProof="0" dirty="0">
                <a:ln>
                  <a:noFill/>
                </a:ln>
                <a:solidFill>
                  <a:srgbClr val="000000"/>
                </a:solidFill>
                <a:effectLst/>
                <a:uLnTx/>
                <a:uFillTx/>
                <a:latin typeface="Work Sans" pitchFamily="2" charset="77"/>
              </a:rPr>
              <a:t>And in general, it is a best practice for building any kind of an “AI” application.</a:t>
            </a:r>
          </a:p>
        </p:txBody>
      </p:sp>
    </p:spTree>
    <p:extLst>
      <p:ext uri="{BB962C8B-B14F-4D97-AF65-F5344CB8AC3E}">
        <p14:creationId xmlns:p14="http://schemas.microsoft.com/office/powerpoint/2010/main" val="241509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E6E79-3A9D-2B61-9B58-57CB1011B2D0}"/>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FF0E920-A5CB-EA20-D7A3-333C524B0C38}"/>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Evaluating a RAG Application</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53DA2BAF-080F-8C7D-046F-77B91E8FCD06}"/>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pSp>
        <p:nvGrpSpPr>
          <p:cNvPr id="3" name="Group 2">
            <a:extLst>
              <a:ext uri="{FF2B5EF4-FFF2-40B4-BE49-F238E27FC236}">
                <a16:creationId xmlns:a16="http://schemas.microsoft.com/office/drawing/2014/main" id="{85A15453-03D5-6B6C-2A3A-7B2AC635AC4E}"/>
              </a:ext>
            </a:extLst>
          </p:cNvPr>
          <p:cNvGrpSpPr/>
          <p:nvPr/>
        </p:nvGrpSpPr>
        <p:grpSpPr>
          <a:xfrm>
            <a:off x="0" y="3286507"/>
            <a:ext cx="6025248" cy="1519434"/>
            <a:chOff x="2996832" y="1264930"/>
            <a:chExt cx="6025248" cy="1519434"/>
          </a:xfrm>
        </p:grpSpPr>
        <p:sp>
          <p:nvSpPr>
            <p:cNvPr id="4" name="Rectangle 3">
              <a:extLst>
                <a:ext uri="{FF2B5EF4-FFF2-40B4-BE49-F238E27FC236}">
                  <a16:creationId xmlns:a16="http://schemas.microsoft.com/office/drawing/2014/main" id="{FDAAD78A-8EF9-AC40-C8D0-5DBA76B0E74A}"/>
                </a:ext>
              </a:extLst>
            </p:cNvPr>
            <p:cNvSpPr/>
            <p:nvPr/>
          </p:nvSpPr>
          <p:spPr>
            <a:xfrm>
              <a:off x="2996832" y="1264930"/>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5" name="Oval 4">
              <a:extLst>
                <a:ext uri="{FF2B5EF4-FFF2-40B4-BE49-F238E27FC236}">
                  <a16:creationId xmlns:a16="http://schemas.microsoft.com/office/drawing/2014/main" id="{4ACCED19-23E5-E95D-2F55-748139FE9243}"/>
                </a:ext>
              </a:extLst>
            </p:cNvPr>
            <p:cNvSpPr/>
            <p:nvPr/>
          </p:nvSpPr>
          <p:spPr>
            <a:xfrm>
              <a:off x="3095660" y="1385516"/>
              <a:ext cx="1619915"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0" cap="none" spc="0" normalizeH="0" baseline="0" noProof="0" dirty="0">
                  <a:ln>
                    <a:noFill/>
                  </a:ln>
                  <a:solidFill>
                    <a:srgbClr val="000000"/>
                  </a:solidFill>
                  <a:effectLst/>
                  <a:uLnTx/>
                  <a:uFillTx/>
                  <a:latin typeface="Work Sans" pitchFamily="2" charset="77"/>
                  <a:ea typeface="メイリオ"/>
                </a:rPr>
                <a:t>Generated Output</a:t>
              </a:r>
              <a:endParaRPr kumimoji="1" lang="en-IN" sz="1400" b="0"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6" name="Oval 5">
              <a:extLst>
                <a:ext uri="{FF2B5EF4-FFF2-40B4-BE49-F238E27FC236}">
                  <a16:creationId xmlns:a16="http://schemas.microsoft.com/office/drawing/2014/main" id="{E628DA76-49BB-0D9A-F4B5-5CA78E260838}"/>
                </a:ext>
              </a:extLst>
            </p:cNvPr>
            <p:cNvSpPr/>
            <p:nvPr/>
          </p:nvSpPr>
          <p:spPr>
            <a:xfrm>
              <a:off x="7180325" y="1392159"/>
              <a:ext cx="1619915"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0" cap="none" spc="0" normalizeH="0" baseline="0" noProof="0">
                  <a:ln>
                    <a:noFill/>
                  </a:ln>
                  <a:solidFill>
                    <a:srgbClr val="000000"/>
                  </a:solidFill>
                  <a:effectLst/>
                  <a:uLnTx/>
                  <a:uFillTx/>
                  <a:latin typeface="Work Sans" pitchFamily="2" charset="77"/>
                  <a:ea typeface="メイリオ"/>
                </a:rPr>
                <a:t>Correct Output</a:t>
              </a:r>
              <a:endParaRPr kumimoji="1" lang="en-IN" sz="1400" b="0" i="0" u="none" strike="noStrike" kern="0" cap="none" spc="0" normalizeH="0" baseline="0" noProof="0">
                <a:ln>
                  <a:noFill/>
                </a:ln>
                <a:solidFill>
                  <a:srgbClr val="000000"/>
                </a:solidFill>
                <a:effectLst/>
                <a:uLnTx/>
                <a:uFillTx/>
                <a:latin typeface="Work Sans" pitchFamily="2" charset="77"/>
                <a:ea typeface="メイリオ"/>
              </a:endParaRPr>
            </a:p>
          </p:txBody>
        </p:sp>
        <p:sp>
          <p:nvSpPr>
            <p:cNvPr id="7" name="Oval 6">
              <a:extLst>
                <a:ext uri="{FF2B5EF4-FFF2-40B4-BE49-F238E27FC236}">
                  <a16:creationId xmlns:a16="http://schemas.microsoft.com/office/drawing/2014/main" id="{E1997240-63CF-598C-EF04-FD46D6566D03}"/>
                </a:ext>
              </a:extLst>
            </p:cNvPr>
            <p:cNvSpPr/>
            <p:nvPr/>
          </p:nvSpPr>
          <p:spPr>
            <a:xfrm>
              <a:off x="5278563" y="1416114"/>
              <a:ext cx="1338773"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dirty="0">
                  <a:ln>
                    <a:noFill/>
                  </a:ln>
                  <a:solidFill>
                    <a:srgbClr val="000000"/>
                  </a:solidFill>
                  <a:effectLst/>
                  <a:uLnTx/>
                  <a:uFillTx/>
                  <a:latin typeface="Work Sans" pitchFamily="2" charset="77"/>
                  <a:ea typeface="メイリオ"/>
                </a:rPr>
                <a:t>Judge</a:t>
              </a:r>
              <a:endParaRPr kumimoji="1" lang="en-IN" sz="1400" b="1"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9" name="Arrow: Right 27">
              <a:extLst>
                <a:ext uri="{FF2B5EF4-FFF2-40B4-BE49-F238E27FC236}">
                  <a16:creationId xmlns:a16="http://schemas.microsoft.com/office/drawing/2014/main" id="{02EF3579-62FB-A3DF-880A-BCB86A4498B7}"/>
                </a:ext>
              </a:extLst>
            </p:cNvPr>
            <p:cNvSpPr/>
            <p:nvPr/>
          </p:nvSpPr>
          <p:spPr>
            <a:xfrm>
              <a:off x="4746030" y="1881492"/>
              <a:ext cx="502078" cy="364112"/>
            </a:xfrm>
            <a:prstGeom prst="rightArrow">
              <a:avLst/>
            </a:prstGeom>
            <a:solidFill>
              <a:srgbClr val="FFFFFF">
                <a:lumMod val="50000"/>
              </a:srgbClr>
            </a:solid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11" name="Arrow: Right 28">
              <a:extLst>
                <a:ext uri="{FF2B5EF4-FFF2-40B4-BE49-F238E27FC236}">
                  <a16:creationId xmlns:a16="http://schemas.microsoft.com/office/drawing/2014/main" id="{749115D3-E57D-6604-D5B0-447A07ED6E0B}"/>
                </a:ext>
              </a:extLst>
            </p:cNvPr>
            <p:cNvSpPr/>
            <p:nvPr/>
          </p:nvSpPr>
          <p:spPr>
            <a:xfrm rot="10800000">
              <a:off x="6647791" y="1842591"/>
              <a:ext cx="502078" cy="364112"/>
            </a:xfrm>
            <a:prstGeom prst="rightArrow">
              <a:avLst/>
            </a:prstGeom>
            <a:solidFill>
              <a:srgbClr val="FFFFFF">
                <a:lumMod val="50000"/>
              </a:srgbClr>
            </a:solid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grpSp>
      <p:sp>
        <p:nvSpPr>
          <p:cNvPr id="12" name="Text Placeholder 4">
            <a:extLst>
              <a:ext uri="{FF2B5EF4-FFF2-40B4-BE49-F238E27FC236}">
                <a16:creationId xmlns:a16="http://schemas.microsoft.com/office/drawing/2014/main" id="{2DB1FC2B-F59D-0EFD-52CD-54D072791E62}"/>
              </a:ext>
            </a:extLst>
          </p:cNvPr>
          <p:cNvSpPr txBox="1">
            <a:spLocks/>
          </p:cNvSpPr>
          <p:nvPr/>
        </p:nvSpPr>
        <p:spPr>
          <a:xfrm>
            <a:off x="422769" y="1418118"/>
            <a:ext cx="10717481" cy="4280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ndParaRPr>
          </a:p>
        </p:txBody>
      </p:sp>
      <p:grpSp>
        <p:nvGrpSpPr>
          <p:cNvPr id="13" name="Group 12">
            <a:extLst>
              <a:ext uri="{FF2B5EF4-FFF2-40B4-BE49-F238E27FC236}">
                <a16:creationId xmlns:a16="http://schemas.microsoft.com/office/drawing/2014/main" id="{21C6CFD2-417E-5EB4-F034-8F3D4FFD5E4C}"/>
              </a:ext>
            </a:extLst>
          </p:cNvPr>
          <p:cNvGrpSpPr/>
          <p:nvPr/>
        </p:nvGrpSpPr>
        <p:grpSpPr>
          <a:xfrm>
            <a:off x="6098098" y="3286507"/>
            <a:ext cx="5902952" cy="1519434"/>
            <a:chOff x="2996832" y="1264930"/>
            <a:chExt cx="6025248" cy="1519434"/>
          </a:xfrm>
        </p:grpSpPr>
        <p:sp>
          <p:nvSpPr>
            <p:cNvPr id="14" name="Rectangle 13">
              <a:extLst>
                <a:ext uri="{FF2B5EF4-FFF2-40B4-BE49-F238E27FC236}">
                  <a16:creationId xmlns:a16="http://schemas.microsoft.com/office/drawing/2014/main" id="{20F43BB6-5339-F993-7F61-A8EDF8B8C2A9}"/>
                </a:ext>
              </a:extLst>
            </p:cNvPr>
            <p:cNvSpPr/>
            <p:nvPr/>
          </p:nvSpPr>
          <p:spPr>
            <a:xfrm>
              <a:off x="2996832" y="1264930"/>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dirty="0">
                <a:ln>
                  <a:noFill/>
                </a:ln>
                <a:solidFill>
                  <a:srgbClr val="FFFFFF"/>
                </a:solidFill>
                <a:effectLst/>
                <a:uLnTx/>
                <a:uFillTx/>
                <a:latin typeface="Work Sans" pitchFamily="2" charset="77"/>
                <a:ea typeface="メイリオ"/>
              </a:endParaRPr>
            </a:p>
          </p:txBody>
        </p:sp>
        <p:sp>
          <p:nvSpPr>
            <p:cNvPr id="15" name="Oval 14">
              <a:extLst>
                <a:ext uri="{FF2B5EF4-FFF2-40B4-BE49-F238E27FC236}">
                  <a16:creationId xmlns:a16="http://schemas.microsoft.com/office/drawing/2014/main" id="{F4083FB8-6707-12BC-1D9B-28DEB581D4E4}"/>
                </a:ext>
              </a:extLst>
            </p:cNvPr>
            <p:cNvSpPr/>
            <p:nvPr/>
          </p:nvSpPr>
          <p:spPr>
            <a:xfrm>
              <a:off x="3095660" y="1385516"/>
              <a:ext cx="1619915"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0" cap="none" spc="0" normalizeH="0" baseline="0" noProof="0" dirty="0">
                  <a:ln>
                    <a:noFill/>
                  </a:ln>
                  <a:solidFill>
                    <a:srgbClr val="000000"/>
                  </a:solidFill>
                  <a:effectLst/>
                  <a:uLnTx/>
                  <a:uFillTx/>
                  <a:latin typeface="Work Sans" pitchFamily="2" charset="77"/>
                  <a:ea typeface="メイリオ"/>
                </a:rPr>
                <a:t>Retrieved Context</a:t>
              </a:r>
              <a:endParaRPr kumimoji="1" lang="en-IN" sz="1400" b="0"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16" name="Oval 15">
              <a:extLst>
                <a:ext uri="{FF2B5EF4-FFF2-40B4-BE49-F238E27FC236}">
                  <a16:creationId xmlns:a16="http://schemas.microsoft.com/office/drawing/2014/main" id="{66A8C457-6316-10CC-3E9D-51E13095B889}"/>
                </a:ext>
              </a:extLst>
            </p:cNvPr>
            <p:cNvSpPr/>
            <p:nvPr/>
          </p:nvSpPr>
          <p:spPr>
            <a:xfrm>
              <a:off x="7180325" y="1392159"/>
              <a:ext cx="1619915"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0" cap="none" spc="0" normalizeH="0" baseline="0" noProof="0">
                  <a:ln>
                    <a:noFill/>
                  </a:ln>
                  <a:solidFill>
                    <a:srgbClr val="000000"/>
                  </a:solidFill>
                  <a:effectLst/>
                  <a:uLnTx/>
                  <a:uFillTx/>
                  <a:latin typeface="Work Sans" pitchFamily="2" charset="77"/>
                  <a:ea typeface="メイリオ"/>
                </a:rPr>
                <a:t>Correct Context</a:t>
              </a:r>
              <a:endParaRPr kumimoji="1" lang="en-IN" sz="1400" b="0" i="0" u="none" strike="noStrike" kern="0" cap="none" spc="0" normalizeH="0" baseline="0" noProof="0">
                <a:ln>
                  <a:noFill/>
                </a:ln>
                <a:solidFill>
                  <a:srgbClr val="000000"/>
                </a:solidFill>
                <a:effectLst/>
                <a:uLnTx/>
                <a:uFillTx/>
                <a:latin typeface="Work Sans" pitchFamily="2" charset="77"/>
                <a:ea typeface="メイリオ"/>
              </a:endParaRPr>
            </a:p>
          </p:txBody>
        </p:sp>
        <p:sp>
          <p:nvSpPr>
            <p:cNvPr id="17" name="Oval 16">
              <a:extLst>
                <a:ext uri="{FF2B5EF4-FFF2-40B4-BE49-F238E27FC236}">
                  <a16:creationId xmlns:a16="http://schemas.microsoft.com/office/drawing/2014/main" id="{1BF74718-BDA4-CA9D-95C3-FF5E0DCEC539}"/>
                </a:ext>
              </a:extLst>
            </p:cNvPr>
            <p:cNvSpPr/>
            <p:nvPr/>
          </p:nvSpPr>
          <p:spPr>
            <a:xfrm>
              <a:off x="5278563" y="1416114"/>
              <a:ext cx="1338773"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dirty="0">
                  <a:ln>
                    <a:noFill/>
                  </a:ln>
                  <a:solidFill>
                    <a:srgbClr val="000000"/>
                  </a:solidFill>
                  <a:effectLst/>
                  <a:uLnTx/>
                  <a:uFillTx/>
                  <a:latin typeface="Work Sans" pitchFamily="2" charset="77"/>
                  <a:ea typeface="メイリオ"/>
                </a:rPr>
                <a:t>Judge</a:t>
              </a:r>
              <a:endParaRPr kumimoji="1" lang="en-IN" sz="1400" b="1"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18" name="Arrow: Right 39">
              <a:extLst>
                <a:ext uri="{FF2B5EF4-FFF2-40B4-BE49-F238E27FC236}">
                  <a16:creationId xmlns:a16="http://schemas.microsoft.com/office/drawing/2014/main" id="{0BA6C0EA-BB68-F7A5-BC26-EA17AB923762}"/>
                </a:ext>
              </a:extLst>
            </p:cNvPr>
            <p:cNvSpPr/>
            <p:nvPr/>
          </p:nvSpPr>
          <p:spPr>
            <a:xfrm>
              <a:off x="4746030" y="1881492"/>
              <a:ext cx="502078" cy="364112"/>
            </a:xfrm>
            <a:prstGeom prst="rightArrow">
              <a:avLst/>
            </a:prstGeom>
            <a:solidFill>
              <a:srgbClr val="FFFFFF">
                <a:lumMod val="50000"/>
              </a:srgbClr>
            </a:solid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19" name="Arrow: Right 40">
              <a:extLst>
                <a:ext uri="{FF2B5EF4-FFF2-40B4-BE49-F238E27FC236}">
                  <a16:creationId xmlns:a16="http://schemas.microsoft.com/office/drawing/2014/main" id="{1D6B727B-ED49-9CBB-101D-6B5C2B4C851A}"/>
                </a:ext>
              </a:extLst>
            </p:cNvPr>
            <p:cNvSpPr/>
            <p:nvPr/>
          </p:nvSpPr>
          <p:spPr>
            <a:xfrm rot="10800000">
              <a:off x="6647791" y="1842591"/>
              <a:ext cx="502078" cy="364112"/>
            </a:xfrm>
            <a:prstGeom prst="rightArrow">
              <a:avLst/>
            </a:prstGeom>
            <a:solidFill>
              <a:srgbClr val="FFFFFF">
                <a:lumMod val="50000"/>
              </a:srgbClr>
            </a:solid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grpSp>
      <p:sp>
        <p:nvSpPr>
          <p:cNvPr id="20" name="Text Placeholder 4">
            <a:extLst>
              <a:ext uri="{FF2B5EF4-FFF2-40B4-BE49-F238E27FC236}">
                <a16:creationId xmlns:a16="http://schemas.microsoft.com/office/drawing/2014/main" id="{46CC6CAA-1259-E669-DD38-8E630834C504}"/>
              </a:ext>
            </a:extLst>
          </p:cNvPr>
          <p:cNvSpPr txBox="1">
            <a:spLocks/>
          </p:cNvSpPr>
          <p:nvPr/>
        </p:nvSpPr>
        <p:spPr>
          <a:xfrm>
            <a:off x="266406" y="5457278"/>
            <a:ext cx="11789229" cy="4280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1" i="0" u="none" strike="noStrike" kern="1200" cap="none" spc="0" normalizeH="0" baseline="0" noProof="0" dirty="0">
                <a:ln>
                  <a:noFill/>
                </a:ln>
                <a:solidFill>
                  <a:srgbClr val="000000"/>
                </a:solidFill>
                <a:effectLst/>
                <a:uLnTx/>
                <a:uFillTx/>
                <a:latin typeface="Work Sans" pitchFamily="2" charset="77"/>
              </a:rPr>
              <a:t>But even then, with the correct context, sometimes the LLM doesn’t ground the output in the context leading to hallucinations!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1" u="none" strike="noStrike" kern="1200" cap="none" spc="0" normalizeH="0" baseline="0" noProof="0" dirty="0">
                <a:ln>
                  <a:noFill/>
                </a:ln>
                <a:solidFill>
                  <a:srgbClr val="000000"/>
                </a:solidFill>
                <a:effectLst/>
                <a:highlight>
                  <a:srgbClr val="FFFF00"/>
                </a:highlight>
                <a:uLnTx/>
                <a:uFillTx/>
                <a:latin typeface="Work Sans" pitchFamily="2" charset="77"/>
              </a:rPr>
              <a:t>SOLUTION: There are a lot of evaluation metrics that help address these varied issues. </a:t>
            </a:r>
            <a:endParaRPr kumimoji="1" lang="en-IN" sz="1600" b="0" i="1" u="none" strike="noStrike" kern="1200" cap="none" spc="0" normalizeH="0" baseline="0" noProof="0" dirty="0">
              <a:ln>
                <a:noFill/>
              </a:ln>
              <a:solidFill>
                <a:srgbClr val="000000"/>
              </a:solidFill>
              <a:effectLst/>
              <a:highlight>
                <a:srgbClr val="FFFF00"/>
              </a:highlight>
              <a:uLnTx/>
              <a:uFillTx/>
              <a:latin typeface="Work Sans" pitchFamily="2" charset="77"/>
            </a:endParaRPr>
          </a:p>
        </p:txBody>
      </p:sp>
      <p:sp>
        <p:nvSpPr>
          <p:cNvPr id="21" name="TextBox 20">
            <a:extLst>
              <a:ext uri="{FF2B5EF4-FFF2-40B4-BE49-F238E27FC236}">
                <a16:creationId xmlns:a16="http://schemas.microsoft.com/office/drawing/2014/main" id="{13D677AC-D14C-B239-5C0E-FFAE8C1CD742}"/>
              </a:ext>
            </a:extLst>
          </p:cNvPr>
          <p:cNvSpPr txBox="1"/>
          <p:nvPr/>
        </p:nvSpPr>
        <p:spPr>
          <a:xfrm>
            <a:off x="851736" y="2575311"/>
            <a:ext cx="3679514" cy="364837"/>
          </a:xfrm>
          <a:prstGeom prst="rect">
            <a:avLst/>
          </a:prstGeom>
          <a:solidFill>
            <a:srgbClr val="FFFFFF">
              <a:lumMod val="50000"/>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800" b="0" i="0" u="none" strike="noStrike" kern="0" cap="none" spc="0" normalizeH="0" baseline="0" noProof="0" dirty="0">
                <a:ln>
                  <a:noFill/>
                </a:ln>
                <a:solidFill>
                  <a:srgbClr val="FFFFFF"/>
                </a:solidFill>
                <a:effectLst/>
                <a:uLnTx/>
                <a:uFillTx/>
                <a:latin typeface="Work Sans" pitchFamily="2" charset="77"/>
                <a:ea typeface="メイリオ"/>
              </a:rPr>
              <a:t>Output vs. Output </a:t>
            </a:r>
            <a:r>
              <a:rPr kumimoji="1" lang="en-US" sz="1800" b="0" i="0" u="none" strike="noStrike" kern="0" cap="none" spc="0" normalizeH="0" baseline="0" noProof="0" dirty="0" err="1">
                <a:ln>
                  <a:noFill/>
                </a:ln>
                <a:solidFill>
                  <a:srgbClr val="FFFFFF"/>
                </a:solidFill>
                <a:effectLst/>
                <a:uLnTx/>
                <a:uFillTx/>
                <a:latin typeface="Work Sans" pitchFamily="2" charset="77"/>
                <a:ea typeface="メイリオ"/>
              </a:rPr>
              <a:t>Evalua</a:t>
            </a:r>
            <a:r>
              <a:rPr kumimoji="1" lang="en-US" sz="1800" b="0" i="0" u="none" strike="noStrike" kern="0" cap="none" spc="0" normalizeH="0" baseline="0" noProof="0" dirty="0">
                <a:ln>
                  <a:noFill/>
                </a:ln>
                <a:solidFill>
                  <a:srgbClr val="FFFFFF"/>
                </a:solidFill>
                <a:effectLst/>
                <a:uLnTx/>
                <a:uFillTx/>
                <a:latin typeface="Work Sans" pitchFamily="2" charset="77"/>
                <a:ea typeface="メイリオ"/>
              </a:rPr>
              <a:t>tion</a:t>
            </a:r>
            <a:endParaRPr kumimoji="1" lang="en-IN" sz="1800" b="0" i="0" u="none" strike="noStrike" kern="0" cap="none" spc="0" normalizeH="0" baseline="0" noProof="0" dirty="0">
              <a:ln>
                <a:noFill/>
              </a:ln>
              <a:solidFill>
                <a:srgbClr val="FFFFFF"/>
              </a:solidFill>
              <a:effectLst/>
              <a:uLnTx/>
              <a:uFillTx/>
              <a:latin typeface="Work Sans" pitchFamily="2" charset="77"/>
              <a:ea typeface="メイリオ"/>
            </a:endParaRPr>
          </a:p>
        </p:txBody>
      </p:sp>
      <p:sp>
        <p:nvSpPr>
          <p:cNvPr id="22" name="TextBox 21">
            <a:extLst>
              <a:ext uri="{FF2B5EF4-FFF2-40B4-BE49-F238E27FC236}">
                <a16:creationId xmlns:a16="http://schemas.microsoft.com/office/drawing/2014/main" id="{06355404-F830-5A5E-386D-8205DDE2F7D2}"/>
              </a:ext>
            </a:extLst>
          </p:cNvPr>
          <p:cNvSpPr txBox="1"/>
          <p:nvPr/>
        </p:nvSpPr>
        <p:spPr>
          <a:xfrm>
            <a:off x="6862132" y="2573261"/>
            <a:ext cx="3959577" cy="364837"/>
          </a:xfrm>
          <a:prstGeom prst="rect">
            <a:avLst/>
          </a:prstGeom>
          <a:solidFill>
            <a:srgbClr val="FFFFFF">
              <a:lumMod val="50000"/>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800" b="0" i="0" u="none" strike="noStrike" kern="0" cap="none" spc="0" normalizeH="0" baseline="0" noProof="0" dirty="0">
                <a:ln>
                  <a:noFill/>
                </a:ln>
                <a:solidFill>
                  <a:srgbClr val="FFFFFF"/>
                </a:solidFill>
                <a:effectLst/>
                <a:uLnTx/>
                <a:uFillTx/>
                <a:latin typeface="Work Sans" pitchFamily="2" charset="77"/>
                <a:ea typeface="メイリオ"/>
              </a:rPr>
              <a:t>Context vs. Context Evaluation</a:t>
            </a:r>
            <a:endParaRPr kumimoji="1" lang="en-IN" sz="1800" b="0" i="0" u="none" strike="noStrike" kern="0" cap="none" spc="0" normalizeH="0" baseline="0" noProof="0" dirty="0">
              <a:ln>
                <a:noFill/>
              </a:ln>
              <a:solidFill>
                <a:srgbClr val="FFFFFF"/>
              </a:solidFill>
              <a:effectLst/>
              <a:uLnTx/>
              <a:uFillTx/>
              <a:latin typeface="Work Sans" pitchFamily="2" charset="77"/>
              <a:ea typeface="メイリオ"/>
            </a:endParaRPr>
          </a:p>
        </p:txBody>
      </p:sp>
      <p:sp>
        <p:nvSpPr>
          <p:cNvPr id="23" name="Text Placeholder 4">
            <a:extLst>
              <a:ext uri="{FF2B5EF4-FFF2-40B4-BE49-F238E27FC236}">
                <a16:creationId xmlns:a16="http://schemas.microsoft.com/office/drawing/2014/main" id="{6ED68C3F-D099-1F8B-50DA-5F08B61A7401}"/>
              </a:ext>
            </a:extLst>
          </p:cNvPr>
          <p:cNvSpPr txBox="1">
            <a:spLocks/>
          </p:cNvSpPr>
          <p:nvPr/>
        </p:nvSpPr>
        <p:spPr>
          <a:xfrm>
            <a:off x="6529517" y="1046078"/>
            <a:ext cx="5352192" cy="83275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However, remember such an LLM application is based off RAG, and instead of only focusing on “G” = Generation, </a:t>
            </a:r>
            <a:r>
              <a:rPr kumimoji="1" lang="en-US" sz="1600" b="1" i="0" u="none" strike="noStrike" kern="1200" cap="none" spc="0" normalizeH="0" baseline="0" noProof="0" dirty="0">
                <a:ln>
                  <a:noFill/>
                </a:ln>
                <a:solidFill>
                  <a:srgbClr val="000000"/>
                </a:solidFill>
                <a:effectLst/>
                <a:uLnTx/>
                <a:uFillTx/>
                <a:latin typeface="Work Sans" pitchFamily="2" charset="77"/>
              </a:rPr>
              <a:t>we need to also evaluate the “R” = Retrieval which is the other main pillar of such an application.</a:t>
            </a:r>
          </a:p>
        </p:txBody>
      </p:sp>
      <p:sp>
        <p:nvSpPr>
          <p:cNvPr id="24" name="Text Placeholder 4">
            <a:extLst>
              <a:ext uri="{FF2B5EF4-FFF2-40B4-BE49-F238E27FC236}">
                <a16:creationId xmlns:a16="http://schemas.microsoft.com/office/drawing/2014/main" id="{992F7BE1-0042-EAE1-C13E-5CD7FD9958E3}"/>
              </a:ext>
            </a:extLst>
          </p:cNvPr>
          <p:cNvSpPr txBox="1">
            <a:spLocks/>
          </p:cNvSpPr>
          <p:nvPr/>
        </p:nvSpPr>
        <p:spPr>
          <a:xfrm>
            <a:off x="422769" y="1137623"/>
            <a:ext cx="4865629" cy="91602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Typically we think of evaluating only the outputs. And if the result is poor, we might attribute it to the LLM itself.</a:t>
            </a:r>
          </a:p>
        </p:txBody>
      </p:sp>
    </p:spTree>
    <p:extLst>
      <p:ext uri="{BB962C8B-B14F-4D97-AF65-F5344CB8AC3E}">
        <p14:creationId xmlns:p14="http://schemas.microsoft.com/office/powerpoint/2010/main" val="186170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build="allAtOnce"/>
      <p:bldP spid="2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CF793-59CA-98E0-9ED8-F4D1BE9EE4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076D36F-742B-D213-BE61-C1F67F1D0F80}"/>
              </a:ext>
            </a:extLst>
          </p:cNvPr>
          <p:cNvSpPr txBox="1"/>
          <p:nvPr/>
        </p:nvSpPr>
        <p:spPr>
          <a:xfrm>
            <a:off x="304802" y="1105452"/>
            <a:ext cx="11292114" cy="5262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As we discussed, there are more dimensions than just </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output vs. output evaluation</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1" i="0" u="none" strike="noStrike" kern="1200" cap="none" spc="0" normalizeH="0" baseline="0" noProof="0" dirty="0">
                <a:ln>
                  <a:noFill/>
                </a:ln>
                <a:solidFill>
                  <a:srgbClr val="000000"/>
                </a:solidFill>
                <a:effectLst/>
                <a:uLnTx/>
                <a:uFillTx/>
                <a:latin typeface="Work Sans" pitchFamily="2" charset="77"/>
                <a:ea typeface="メイリオ"/>
              </a:rPr>
              <a:t>But HOW do we do this?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dirty="0">
              <a:solidFill>
                <a:srgbClr val="000000"/>
              </a:solidFill>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Judge can be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Human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pros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super good;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cons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time-expensive, not scalable</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 Statistical NLP based method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pros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deterministic, scalable;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cons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limited in semantic capabilities</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1" lang="en-US" sz="1600" b="1" i="0" u="none" strike="noStrike" kern="1200" cap="none" spc="0" normalizeH="0" baseline="0" noProof="0" dirty="0">
                <a:ln>
                  <a:noFill/>
                </a:ln>
                <a:solidFill>
                  <a:srgbClr val="000000"/>
                </a:solidFill>
                <a:effectLst/>
                <a:highlight>
                  <a:srgbClr val="F4B183"/>
                </a:highlight>
                <a:uLnTx/>
                <a:uFillTx/>
                <a:latin typeface="Work Sans" pitchFamily="2" charset="77"/>
                <a:ea typeface="メイリオ"/>
              </a:rPr>
              <a:t>an LLM itself! = LLM as a Judge!</a:t>
            </a:r>
            <a:r>
              <a:rPr kumimoji="1" lang="en-US" sz="1600" b="1" i="0" u="none" strike="noStrike" kern="1200" cap="none" spc="0" normalizeH="0" baseline="0" noProof="0" dirty="0">
                <a:ln>
                  <a:noFill/>
                </a:ln>
                <a:solidFill>
                  <a:srgbClr val="000000"/>
                </a:solidFill>
                <a:effectLst/>
                <a:uLnTx/>
                <a:uFillTx/>
                <a:latin typeface="Work Sans" pitchFamily="2" charset="77"/>
                <a:ea typeface="メイリオ"/>
              </a:rPr>
              <a:t> </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pros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good semantic capabilities, scalable;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cons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scale comes with cost, black box/hallucination could potentially occur</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endParaRPr kumimoji="1" lang="en-IN" sz="1600" b="0" i="0"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8" name="TextBox 7">
            <a:extLst>
              <a:ext uri="{FF2B5EF4-FFF2-40B4-BE49-F238E27FC236}">
                <a16:creationId xmlns:a16="http://schemas.microsoft.com/office/drawing/2014/main" id="{DAE8DF91-E2AC-F17F-6895-FED343CF1CB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LLM-as-a-Judge Paradigm</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F5EF07DC-7783-D5FC-5C54-163731413129}"/>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pSp>
        <p:nvGrpSpPr>
          <p:cNvPr id="25" name="Group 24">
            <a:extLst>
              <a:ext uri="{FF2B5EF4-FFF2-40B4-BE49-F238E27FC236}">
                <a16:creationId xmlns:a16="http://schemas.microsoft.com/office/drawing/2014/main" id="{4636A227-ED2E-DE6B-02A9-4848CBBF0162}"/>
              </a:ext>
            </a:extLst>
          </p:cNvPr>
          <p:cNvGrpSpPr/>
          <p:nvPr/>
        </p:nvGrpSpPr>
        <p:grpSpPr>
          <a:xfrm>
            <a:off x="3944688" y="1817341"/>
            <a:ext cx="7826644" cy="2336670"/>
            <a:chOff x="2996832" y="1264930"/>
            <a:chExt cx="6025248" cy="1519434"/>
          </a:xfrm>
        </p:grpSpPr>
        <p:sp>
          <p:nvSpPr>
            <p:cNvPr id="26" name="Rectangle 25">
              <a:extLst>
                <a:ext uri="{FF2B5EF4-FFF2-40B4-BE49-F238E27FC236}">
                  <a16:creationId xmlns:a16="http://schemas.microsoft.com/office/drawing/2014/main" id="{6C4E1641-0E42-0B38-8DCA-233413D8BE3C}"/>
                </a:ext>
              </a:extLst>
            </p:cNvPr>
            <p:cNvSpPr/>
            <p:nvPr/>
          </p:nvSpPr>
          <p:spPr>
            <a:xfrm>
              <a:off x="2996832" y="1264930"/>
              <a:ext cx="6025248" cy="1519434"/>
            </a:xfrm>
            <a:prstGeom prst="rect">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27" name="Oval 26">
              <a:extLst>
                <a:ext uri="{FF2B5EF4-FFF2-40B4-BE49-F238E27FC236}">
                  <a16:creationId xmlns:a16="http://schemas.microsoft.com/office/drawing/2014/main" id="{0DFF567B-F37E-0F92-39D6-4779949772E6}"/>
                </a:ext>
              </a:extLst>
            </p:cNvPr>
            <p:cNvSpPr/>
            <p:nvPr/>
          </p:nvSpPr>
          <p:spPr>
            <a:xfrm>
              <a:off x="3095660" y="1385516"/>
              <a:ext cx="1619915" cy="12170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dirty="0">
                  <a:ln>
                    <a:noFill/>
                  </a:ln>
                  <a:solidFill>
                    <a:srgbClr val="000000"/>
                  </a:solidFill>
                  <a:effectLst/>
                  <a:uLnTx/>
                  <a:uFillTx/>
                  <a:latin typeface="Work Sans" pitchFamily="2" charset="77"/>
                  <a:ea typeface="メイリオ"/>
                </a:rPr>
                <a:t>Multiple Dimensions</a:t>
              </a:r>
              <a:endParaRPr kumimoji="1" lang="en-IN" sz="1400" b="0" i="0"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28" name="Oval 27">
              <a:extLst>
                <a:ext uri="{FF2B5EF4-FFF2-40B4-BE49-F238E27FC236}">
                  <a16:creationId xmlns:a16="http://schemas.microsoft.com/office/drawing/2014/main" id="{BAB50FEB-4C1D-59C3-A9F2-20ABEBDA0283}"/>
                </a:ext>
              </a:extLst>
            </p:cNvPr>
            <p:cNvSpPr/>
            <p:nvPr/>
          </p:nvSpPr>
          <p:spPr>
            <a:xfrm>
              <a:off x="7180325" y="1392159"/>
              <a:ext cx="1619915" cy="12170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dirty="0">
                  <a:ln>
                    <a:noFill/>
                  </a:ln>
                  <a:solidFill>
                    <a:srgbClr val="000000"/>
                  </a:solidFill>
                  <a:effectLst/>
                  <a:uLnTx/>
                  <a:uFillTx/>
                  <a:latin typeface="Work Sans" pitchFamily="2" charset="77"/>
                  <a:ea typeface="メイリオ"/>
                </a:rPr>
                <a:t>Multiple Dimensions</a:t>
              </a:r>
              <a:endParaRPr kumimoji="1" lang="en-IN" sz="1400" b="0" i="0"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29" name="Oval 28">
              <a:extLst>
                <a:ext uri="{FF2B5EF4-FFF2-40B4-BE49-F238E27FC236}">
                  <a16:creationId xmlns:a16="http://schemas.microsoft.com/office/drawing/2014/main" id="{5D20E8C5-EBE1-3B91-CE5C-BE7240069DD0}"/>
                </a:ext>
              </a:extLst>
            </p:cNvPr>
            <p:cNvSpPr/>
            <p:nvPr/>
          </p:nvSpPr>
          <p:spPr>
            <a:xfrm>
              <a:off x="5278563" y="1416114"/>
              <a:ext cx="1338773" cy="1217066"/>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1200" cap="none" spc="0" normalizeH="0" baseline="0" noProof="0" dirty="0">
                  <a:ln>
                    <a:noFill/>
                  </a:ln>
                  <a:solidFill>
                    <a:srgbClr val="000000"/>
                  </a:solidFill>
                  <a:effectLst/>
                  <a:uLnTx/>
                  <a:uFillTx/>
                  <a:latin typeface="Work Sans" pitchFamily="2" charset="77"/>
                  <a:ea typeface="メイリオ"/>
                </a:rPr>
                <a:t>Who is the Judge?</a:t>
              </a:r>
              <a:endParaRPr kumimoji="1" lang="en-IN" sz="1400" b="1" i="0"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30" name="Arrow: Right 12">
              <a:extLst>
                <a:ext uri="{FF2B5EF4-FFF2-40B4-BE49-F238E27FC236}">
                  <a16:creationId xmlns:a16="http://schemas.microsoft.com/office/drawing/2014/main" id="{C0BA70B0-7F49-E4C9-25AC-0859522DEC98}"/>
                </a:ext>
              </a:extLst>
            </p:cNvPr>
            <p:cNvSpPr/>
            <p:nvPr/>
          </p:nvSpPr>
          <p:spPr>
            <a:xfrm>
              <a:off x="4746030" y="1881492"/>
              <a:ext cx="502078" cy="364112"/>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31" name="Arrow: Right 13">
              <a:extLst>
                <a:ext uri="{FF2B5EF4-FFF2-40B4-BE49-F238E27FC236}">
                  <a16:creationId xmlns:a16="http://schemas.microsoft.com/office/drawing/2014/main" id="{9BB607F4-D9CD-41F1-E177-DF367F7AD125}"/>
                </a:ext>
              </a:extLst>
            </p:cNvPr>
            <p:cNvSpPr/>
            <p:nvPr/>
          </p:nvSpPr>
          <p:spPr>
            <a:xfrm rot="10800000">
              <a:off x="6647791" y="1842591"/>
              <a:ext cx="502078" cy="364112"/>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Work Sans" pitchFamily="2" charset="77"/>
                <a:ea typeface="メイリオ"/>
              </a:endParaRPr>
            </a:p>
          </p:txBody>
        </p:sp>
      </p:grpSp>
    </p:spTree>
    <p:extLst>
      <p:ext uri="{BB962C8B-B14F-4D97-AF65-F5344CB8AC3E}">
        <p14:creationId xmlns:p14="http://schemas.microsoft.com/office/powerpoint/2010/main" val="287202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6" end="1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EBE06-3DDB-EB39-2758-1CA8FC6419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7D43001-03F3-8DBC-04FD-1BB42538E077}"/>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Overview of Evaluation Metrics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C98FBDA3-F2F6-DADB-BFB6-D4BEFA2383BF}"/>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3" name="TextBox 2">
            <a:extLst>
              <a:ext uri="{FF2B5EF4-FFF2-40B4-BE49-F238E27FC236}">
                <a16:creationId xmlns:a16="http://schemas.microsoft.com/office/drawing/2014/main" id="{CC230C61-E248-A78D-05AA-ABD137B44426}"/>
              </a:ext>
            </a:extLst>
          </p:cNvPr>
          <p:cNvSpPr txBox="1"/>
          <p:nvPr/>
        </p:nvSpPr>
        <p:spPr>
          <a:xfrm>
            <a:off x="323259" y="1066407"/>
            <a:ext cx="1110752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Now let’s see an overview of evaluation metrics, and the dimensions each of these is designed to evaluate. </a:t>
            </a:r>
            <a:endParaRPr kumimoji="1" lang="en-IN" sz="1600" b="1" i="0" u="none" strike="noStrike" kern="1200" cap="none" spc="0" normalizeH="0" baseline="0" noProof="0" dirty="0">
              <a:ln>
                <a:noFill/>
              </a:ln>
              <a:solidFill>
                <a:srgbClr val="000000"/>
              </a:solidFill>
              <a:effectLst/>
              <a:highlight>
                <a:srgbClr val="F4B183"/>
              </a:highlight>
              <a:uLnTx/>
              <a:uFillTx/>
              <a:latin typeface="Work Sans" pitchFamily="2" charset="77"/>
              <a:ea typeface="メイリオ"/>
            </a:endParaRPr>
          </a:p>
        </p:txBody>
      </p:sp>
      <p:sp>
        <p:nvSpPr>
          <p:cNvPr id="4" name="Left Brace 3">
            <a:extLst>
              <a:ext uri="{FF2B5EF4-FFF2-40B4-BE49-F238E27FC236}">
                <a16:creationId xmlns:a16="http://schemas.microsoft.com/office/drawing/2014/main" id="{EC383238-4466-D3A8-46E4-B5772EFF302A}"/>
              </a:ext>
            </a:extLst>
          </p:cNvPr>
          <p:cNvSpPr/>
          <p:nvPr/>
        </p:nvSpPr>
        <p:spPr>
          <a:xfrm rot="5400000">
            <a:off x="7162388" y="-1605748"/>
            <a:ext cx="275385" cy="74434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Work Sans" pitchFamily="2" charset="77"/>
            </a:endParaRPr>
          </a:p>
        </p:txBody>
      </p:sp>
      <p:graphicFrame>
        <p:nvGraphicFramePr>
          <p:cNvPr id="5" name="Table 4">
            <a:extLst>
              <a:ext uri="{FF2B5EF4-FFF2-40B4-BE49-F238E27FC236}">
                <a16:creationId xmlns:a16="http://schemas.microsoft.com/office/drawing/2014/main" id="{27AA7F61-45E5-5F85-DD29-C0E5EB17E51D}"/>
              </a:ext>
            </a:extLst>
          </p:cNvPr>
          <p:cNvGraphicFramePr>
            <a:graphicFrameLocks noGrp="1"/>
          </p:cNvGraphicFramePr>
          <p:nvPr>
            <p:extLst>
              <p:ext uri="{D42A27DB-BD31-4B8C-83A1-F6EECF244321}">
                <p14:modId xmlns:p14="http://schemas.microsoft.com/office/powerpoint/2010/main" val="2324871720"/>
              </p:ext>
            </p:extLst>
          </p:nvPr>
        </p:nvGraphicFramePr>
        <p:xfrm>
          <a:off x="1166673" y="2294314"/>
          <a:ext cx="10020351" cy="3283431"/>
        </p:xfrm>
        <a:graphic>
          <a:graphicData uri="http://schemas.openxmlformats.org/drawingml/2006/table">
            <a:tbl>
              <a:tblPr bandRow="1">
                <a:tableStyleId>{9D7B26C5-4107-4FEC-AEDC-1716B250A1EF}</a:tableStyleId>
              </a:tblPr>
              <a:tblGrid>
                <a:gridCol w="670257">
                  <a:extLst>
                    <a:ext uri="{9D8B030D-6E8A-4147-A177-3AD203B41FA5}">
                      <a16:colId xmlns:a16="http://schemas.microsoft.com/office/drawing/2014/main" val="1763186386"/>
                    </a:ext>
                  </a:extLst>
                </a:gridCol>
                <a:gridCol w="1658887">
                  <a:extLst>
                    <a:ext uri="{9D8B030D-6E8A-4147-A177-3AD203B41FA5}">
                      <a16:colId xmlns:a16="http://schemas.microsoft.com/office/drawing/2014/main" val="1351738069"/>
                    </a:ext>
                  </a:extLst>
                </a:gridCol>
                <a:gridCol w="1307003">
                  <a:extLst>
                    <a:ext uri="{9D8B030D-6E8A-4147-A177-3AD203B41FA5}">
                      <a16:colId xmlns:a16="http://schemas.microsoft.com/office/drawing/2014/main" val="876227592"/>
                    </a:ext>
                  </a:extLst>
                </a:gridCol>
                <a:gridCol w="1843208">
                  <a:extLst>
                    <a:ext uri="{9D8B030D-6E8A-4147-A177-3AD203B41FA5}">
                      <a16:colId xmlns:a16="http://schemas.microsoft.com/office/drawing/2014/main" val="3905184448"/>
                    </a:ext>
                  </a:extLst>
                </a:gridCol>
                <a:gridCol w="1591862">
                  <a:extLst>
                    <a:ext uri="{9D8B030D-6E8A-4147-A177-3AD203B41FA5}">
                      <a16:colId xmlns:a16="http://schemas.microsoft.com/office/drawing/2014/main" val="2047894946"/>
                    </a:ext>
                  </a:extLst>
                </a:gridCol>
                <a:gridCol w="1323759">
                  <a:extLst>
                    <a:ext uri="{9D8B030D-6E8A-4147-A177-3AD203B41FA5}">
                      <a16:colId xmlns:a16="http://schemas.microsoft.com/office/drawing/2014/main" val="3501647227"/>
                    </a:ext>
                  </a:extLst>
                </a:gridCol>
                <a:gridCol w="1625375">
                  <a:extLst>
                    <a:ext uri="{9D8B030D-6E8A-4147-A177-3AD203B41FA5}">
                      <a16:colId xmlns:a16="http://schemas.microsoft.com/office/drawing/2014/main" val="702157690"/>
                    </a:ext>
                  </a:extLst>
                </a:gridCol>
              </a:tblGrid>
              <a:tr h="464371">
                <a:tc>
                  <a:txBody>
                    <a:bodyPr/>
                    <a:lstStyle/>
                    <a:p>
                      <a:pPr algn="ctr" fontAlgn="ctr"/>
                      <a:r>
                        <a:rPr lang="en-US" sz="1600" b="1" u="none" strike="noStrike" err="1">
                          <a:solidFill>
                            <a:srgbClr val="FFFFFF"/>
                          </a:solidFill>
                          <a:effectLst/>
                          <a:latin typeface="Work Sans" pitchFamily="2" charset="77"/>
                        </a:rPr>
                        <a:t>S.No</a:t>
                      </a:r>
                      <a:r>
                        <a:rPr lang="en-US" sz="1600" b="1" u="none" strike="noStrike">
                          <a:solidFill>
                            <a:srgbClr val="FFFFFF"/>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dirty="0">
                          <a:solidFill>
                            <a:srgbClr val="FFFFFF"/>
                          </a:solidFill>
                          <a:effectLst/>
                          <a:latin typeface="Work Sans" pitchFamily="2" charset="77"/>
                        </a:rPr>
                        <a:t>Metric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dirty="0">
                          <a:solidFill>
                            <a:srgbClr val="FFFFFF"/>
                          </a:solidFill>
                          <a:effectLst/>
                          <a:latin typeface="Work Sans" pitchFamily="2" charset="77"/>
                        </a:rPr>
                        <a:t>User Question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dirty="0">
                          <a:solidFill>
                            <a:srgbClr val="FFFFFF"/>
                          </a:solidFill>
                          <a:effectLst/>
                          <a:latin typeface="Work Sans" pitchFamily="2" charset="77"/>
                        </a:rPr>
                        <a:t>Ground Truth Context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a:solidFill>
                            <a:srgbClr val="FFFFFF"/>
                          </a:solidFill>
                          <a:effectLst/>
                          <a:latin typeface="Work Sans" pitchFamily="2" charset="77"/>
                        </a:rPr>
                        <a:t>Retrieved Context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a:solidFill>
                            <a:srgbClr val="FFFFFF"/>
                          </a:solidFill>
                          <a:effectLst/>
                          <a:latin typeface="Work Sans" pitchFamily="2" charset="77"/>
                        </a:rPr>
                        <a:t>Actual Answer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a:solidFill>
                            <a:srgbClr val="FFFFFF"/>
                          </a:solidFill>
                          <a:effectLst/>
                          <a:latin typeface="Work Sans" pitchFamily="2" charset="77"/>
                        </a:rPr>
                        <a:t>Generated Answer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51990959"/>
                  </a:ext>
                </a:extLst>
              </a:tr>
              <a:tr h="464371">
                <a:tc>
                  <a:txBody>
                    <a:bodyPr/>
                    <a:lstStyle/>
                    <a:p>
                      <a:pPr algn="ctr" fontAlgn="ctr"/>
                      <a:r>
                        <a:rPr lang="en-US" sz="1400" u="none" strike="noStrike">
                          <a:solidFill>
                            <a:srgbClr val="000000"/>
                          </a:solidFill>
                          <a:effectLst/>
                          <a:latin typeface="Work Sans" pitchFamily="2" charset="77"/>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Context </a:t>
                      </a:r>
                      <a:r>
                        <a:rPr lang="en-US" sz="1400" u="none" strike="noStrike" err="1">
                          <a:solidFill>
                            <a:srgbClr val="000000"/>
                          </a:solidFill>
                          <a:effectLst/>
                          <a:latin typeface="Work Sans" pitchFamily="2" charset="77"/>
                        </a:rPr>
                        <a:t>Precision@k</a:t>
                      </a:r>
                      <a:endParaRPr lang="en-US" sz="1400" u="none" strike="noStrike">
                        <a:solidFill>
                          <a:srgbClr val="000000"/>
                        </a:solidFill>
                        <a:effectLst/>
                        <a:latin typeface="Work Sans" pitchFamily="2" charset="77"/>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1841085"/>
                  </a:ext>
                </a:extLst>
              </a:tr>
              <a:tr h="464371">
                <a:tc>
                  <a:txBody>
                    <a:bodyPr/>
                    <a:lstStyle/>
                    <a:p>
                      <a:pPr algn="ctr" fontAlgn="ctr"/>
                      <a:r>
                        <a:rPr lang="en-US" sz="1400" u="none" strike="noStrike">
                          <a:solidFill>
                            <a:srgbClr val="000000"/>
                          </a:solidFill>
                          <a:effectLst/>
                          <a:latin typeface="Work Sans" pitchFamily="2" charset="77"/>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solidFill>
                            <a:srgbClr val="000000"/>
                          </a:solidFill>
                          <a:effectLst/>
                          <a:latin typeface="Work Sans" pitchFamily="2" charset="77"/>
                        </a:rPr>
                        <a:t>Context Recall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3298638"/>
                  </a:ext>
                </a:extLst>
              </a:tr>
              <a:tr h="464371">
                <a:tc>
                  <a:txBody>
                    <a:bodyPr/>
                    <a:lstStyle/>
                    <a:p>
                      <a:pPr algn="ctr" fontAlgn="ctr"/>
                      <a:r>
                        <a:rPr lang="en-US" sz="1400" u="none" strike="noStrike">
                          <a:solidFill>
                            <a:srgbClr val="000000"/>
                          </a:solidFill>
                          <a:effectLst/>
                          <a:latin typeface="Work Sans" pitchFamily="2" charset="77"/>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Faithfulness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3414782"/>
                  </a:ext>
                </a:extLst>
              </a:tr>
              <a:tr h="464371">
                <a:tc>
                  <a:txBody>
                    <a:bodyPr/>
                    <a:lstStyle/>
                    <a:p>
                      <a:pPr algn="ctr" fontAlgn="ctr"/>
                      <a:r>
                        <a:rPr lang="en-US" sz="1400" u="none" strike="noStrike">
                          <a:solidFill>
                            <a:srgbClr val="000000"/>
                          </a:solidFill>
                          <a:effectLst/>
                          <a:latin typeface="Work Sans" pitchFamily="2" charset="77"/>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Answer Relevancy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3105502"/>
                  </a:ext>
                </a:extLst>
              </a:tr>
              <a:tr h="464371">
                <a:tc>
                  <a:txBody>
                    <a:bodyPr/>
                    <a:lstStyle/>
                    <a:p>
                      <a:pPr algn="ctr" fontAlgn="ctr"/>
                      <a:r>
                        <a:rPr lang="en-US" sz="1400" u="none" strike="noStrike">
                          <a:solidFill>
                            <a:srgbClr val="000000"/>
                          </a:solidFill>
                          <a:effectLst/>
                          <a:latin typeface="Work Sans" pitchFamily="2" charset="77"/>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Prompt Alignment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677146"/>
                  </a:ext>
                </a:extLst>
              </a:tr>
              <a:tr h="464371">
                <a:tc>
                  <a:txBody>
                    <a:bodyPr/>
                    <a:lstStyle/>
                    <a:p>
                      <a:pPr algn="ctr" fontAlgn="ctr"/>
                      <a:r>
                        <a:rPr lang="en-US" sz="1400" u="none" strike="noStrike">
                          <a:solidFill>
                            <a:srgbClr val="000000"/>
                          </a:solidFill>
                          <a:effectLst/>
                          <a:latin typeface="Work Sans" pitchFamily="2" charset="77"/>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Toxicity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0067992"/>
                  </a:ext>
                </a:extLst>
              </a:tr>
            </a:tbl>
          </a:graphicData>
        </a:graphic>
      </p:graphicFrame>
      <p:sp>
        <p:nvSpPr>
          <p:cNvPr id="6" name="Left Brace 5">
            <a:extLst>
              <a:ext uri="{FF2B5EF4-FFF2-40B4-BE49-F238E27FC236}">
                <a16:creationId xmlns:a16="http://schemas.microsoft.com/office/drawing/2014/main" id="{27032B8F-7B62-5BEE-C046-C4D3D3B87E82}"/>
              </a:ext>
            </a:extLst>
          </p:cNvPr>
          <p:cNvSpPr/>
          <p:nvPr/>
        </p:nvSpPr>
        <p:spPr>
          <a:xfrm>
            <a:off x="761213" y="2859699"/>
            <a:ext cx="266700" cy="7747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Work Sans" pitchFamily="2" charset="77"/>
            </a:endParaRPr>
          </a:p>
        </p:txBody>
      </p:sp>
      <p:sp>
        <p:nvSpPr>
          <p:cNvPr id="7" name="Left Brace 6">
            <a:extLst>
              <a:ext uri="{FF2B5EF4-FFF2-40B4-BE49-F238E27FC236}">
                <a16:creationId xmlns:a16="http://schemas.microsoft.com/office/drawing/2014/main" id="{599BF1F5-8270-C632-6A5E-7BE6EFEFA3BD}"/>
              </a:ext>
            </a:extLst>
          </p:cNvPr>
          <p:cNvSpPr/>
          <p:nvPr/>
        </p:nvSpPr>
        <p:spPr>
          <a:xfrm>
            <a:off x="761212" y="3906179"/>
            <a:ext cx="266700" cy="15468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Work Sans" pitchFamily="2" charset="77"/>
            </a:endParaRPr>
          </a:p>
        </p:txBody>
      </p:sp>
      <p:sp>
        <p:nvSpPr>
          <p:cNvPr id="9" name="TextBox 8">
            <a:extLst>
              <a:ext uri="{FF2B5EF4-FFF2-40B4-BE49-F238E27FC236}">
                <a16:creationId xmlns:a16="http://schemas.microsoft.com/office/drawing/2014/main" id="{41F14269-F058-95DF-F532-97EF6B96EA8E}"/>
              </a:ext>
            </a:extLst>
          </p:cNvPr>
          <p:cNvSpPr txBox="1"/>
          <p:nvPr/>
        </p:nvSpPr>
        <p:spPr>
          <a:xfrm rot="16200000">
            <a:off x="-16026" y="4417304"/>
            <a:ext cx="11887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Work Sans" pitchFamily="2" charset="77"/>
              </a:rPr>
              <a:t>Generation Metrics</a:t>
            </a:r>
          </a:p>
        </p:txBody>
      </p:sp>
      <p:sp>
        <p:nvSpPr>
          <p:cNvPr id="11" name="TextBox 10">
            <a:extLst>
              <a:ext uri="{FF2B5EF4-FFF2-40B4-BE49-F238E27FC236}">
                <a16:creationId xmlns:a16="http://schemas.microsoft.com/office/drawing/2014/main" id="{6E566A42-5942-BA99-98AE-7CBB21CB8E59}"/>
              </a:ext>
            </a:extLst>
          </p:cNvPr>
          <p:cNvSpPr txBox="1"/>
          <p:nvPr/>
        </p:nvSpPr>
        <p:spPr>
          <a:xfrm rot="16200000">
            <a:off x="-97306" y="2893304"/>
            <a:ext cx="11887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Work Sans" pitchFamily="2" charset="77"/>
              </a:rPr>
              <a:t>Retrieval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Work Sans" pitchFamily="2" charset="77"/>
              </a:rPr>
              <a:t>Metrics</a:t>
            </a:r>
          </a:p>
        </p:txBody>
      </p:sp>
      <p:sp>
        <p:nvSpPr>
          <p:cNvPr id="12" name="TextBox 11">
            <a:extLst>
              <a:ext uri="{FF2B5EF4-FFF2-40B4-BE49-F238E27FC236}">
                <a16:creationId xmlns:a16="http://schemas.microsoft.com/office/drawing/2014/main" id="{5C6CCD6D-CDB7-A6C7-A20F-71102893B25B}"/>
              </a:ext>
            </a:extLst>
          </p:cNvPr>
          <p:cNvSpPr txBox="1"/>
          <p:nvPr/>
        </p:nvSpPr>
        <p:spPr>
          <a:xfrm>
            <a:off x="6786750" y="1719774"/>
            <a:ext cx="13075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Work Sans" pitchFamily="2" charset="77"/>
              </a:rPr>
              <a:t>Dimensions</a:t>
            </a:r>
          </a:p>
        </p:txBody>
      </p:sp>
      <p:sp>
        <p:nvSpPr>
          <p:cNvPr id="13" name="TextBox 12">
            <a:extLst>
              <a:ext uri="{FF2B5EF4-FFF2-40B4-BE49-F238E27FC236}">
                <a16:creationId xmlns:a16="http://schemas.microsoft.com/office/drawing/2014/main" id="{57278B03-0E61-8BF6-7576-FFEEA773B5F6}"/>
              </a:ext>
            </a:extLst>
          </p:cNvPr>
          <p:cNvSpPr txBox="1"/>
          <p:nvPr/>
        </p:nvSpPr>
        <p:spPr>
          <a:xfrm>
            <a:off x="235444" y="6027900"/>
            <a:ext cx="9536585" cy="338554"/>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Work Sans" pitchFamily="2" charset="77"/>
              </a:rPr>
              <a:t>We’ll deep-dive into </a:t>
            </a:r>
            <a:r>
              <a:rPr kumimoji="0" lang="en-US" sz="1600" b="0" i="0" u="none" strike="noStrike" kern="1200" cap="none" spc="0" normalizeH="0" baseline="0" noProof="0" dirty="0" err="1">
                <a:ln>
                  <a:noFill/>
                </a:ln>
                <a:solidFill>
                  <a:prstClr val="black"/>
                </a:solidFill>
                <a:effectLst/>
                <a:uLnTx/>
                <a:uFillTx/>
                <a:latin typeface="Work Sans" pitchFamily="2" charset="77"/>
              </a:rPr>
              <a:t>S.No</a:t>
            </a:r>
            <a:r>
              <a:rPr kumimoji="0" lang="en-US" sz="1600" b="0" i="0" u="none" strike="noStrike" kern="1200" cap="none" spc="0" normalizeH="0" baseline="0" noProof="0" dirty="0">
                <a:ln>
                  <a:noFill/>
                </a:ln>
                <a:solidFill>
                  <a:prstClr val="black"/>
                </a:solidFill>
                <a:effectLst/>
                <a:uLnTx/>
                <a:uFillTx/>
                <a:latin typeface="Work Sans" pitchFamily="2" charset="77"/>
              </a:rPr>
              <a:t>. 1-6 using the popular frameworks </a:t>
            </a:r>
            <a:r>
              <a:rPr kumimoji="0" lang="en-US" sz="1600" b="1" i="0" u="none" strike="noStrike" kern="1200" cap="none" spc="0" normalizeH="0" baseline="0" noProof="0" dirty="0">
                <a:ln>
                  <a:noFill/>
                </a:ln>
                <a:solidFill>
                  <a:prstClr val="black"/>
                </a:solidFill>
                <a:effectLst/>
                <a:uLnTx/>
                <a:uFillTx/>
                <a:latin typeface="Work Sans" pitchFamily="2" charset="77"/>
              </a:rPr>
              <a:t>RAGAs </a:t>
            </a:r>
            <a:r>
              <a:rPr kumimoji="0" lang="en-US" sz="1600" b="0" i="0" u="none" strike="noStrike" kern="1200" cap="none" spc="0" normalizeH="0" baseline="0" noProof="0" dirty="0">
                <a:ln>
                  <a:noFill/>
                </a:ln>
                <a:solidFill>
                  <a:prstClr val="black"/>
                </a:solidFill>
                <a:effectLst/>
                <a:uLnTx/>
                <a:uFillTx/>
                <a:latin typeface="Work Sans" pitchFamily="2" charset="77"/>
              </a:rPr>
              <a:t>and </a:t>
            </a:r>
            <a:r>
              <a:rPr kumimoji="0" lang="en-US" sz="1600" b="1" i="0" u="none" strike="noStrike" kern="1200" cap="none" spc="0" normalizeH="0" baseline="0" noProof="0" dirty="0" err="1">
                <a:ln>
                  <a:noFill/>
                </a:ln>
                <a:solidFill>
                  <a:prstClr val="black"/>
                </a:solidFill>
                <a:effectLst/>
                <a:uLnTx/>
                <a:uFillTx/>
                <a:latin typeface="Work Sans" pitchFamily="2" charset="77"/>
              </a:rPr>
              <a:t>DeepEval</a:t>
            </a:r>
            <a:r>
              <a:rPr kumimoji="0" lang="en-US" sz="1600" b="1" i="0" u="none" strike="noStrike" kern="1200" cap="none" spc="0" normalizeH="0" baseline="0" noProof="0" dirty="0">
                <a:ln>
                  <a:noFill/>
                </a:ln>
                <a:solidFill>
                  <a:prstClr val="black"/>
                </a:solidFill>
                <a:effectLst/>
                <a:uLnTx/>
                <a:uFillTx/>
                <a:latin typeface="Work Sans" pitchFamily="2" charset="77"/>
              </a:rPr>
              <a:t> </a:t>
            </a:r>
            <a:r>
              <a:rPr kumimoji="0" lang="en-US" sz="1600" b="0" i="0" u="none" strike="noStrike" kern="1200" cap="none" spc="0" normalizeH="0" baseline="0" noProof="0" dirty="0">
                <a:ln>
                  <a:noFill/>
                </a:ln>
                <a:solidFill>
                  <a:prstClr val="black"/>
                </a:solidFill>
                <a:effectLst/>
                <a:uLnTx/>
                <a:uFillTx/>
                <a:latin typeface="Work Sans" pitchFamily="2" charset="77"/>
              </a:rPr>
              <a:t>in Python.</a:t>
            </a:r>
            <a:endParaRPr kumimoji="0" lang="en-IN" sz="1600" b="1" i="0" u="none" strike="noStrike" kern="1200" cap="none" spc="0" normalizeH="0" baseline="0" noProof="0" dirty="0">
              <a:ln>
                <a:noFill/>
              </a:ln>
              <a:solidFill>
                <a:prstClr val="black"/>
              </a:solidFill>
              <a:effectLst/>
              <a:highlight>
                <a:srgbClr val="F4B183"/>
              </a:highlight>
              <a:uLnTx/>
              <a:uFillTx/>
              <a:latin typeface="Work Sans" pitchFamily="2" charset="77"/>
            </a:endParaRPr>
          </a:p>
        </p:txBody>
      </p:sp>
    </p:spTree>
    <p:extLst>
      <p:ext uri="{BB962C8B-B14F-4D97-AF65-F5344CB8AC3E}">
        <p14:creationId xmlns:p14="http://schemas.microsoft.com/office/powerpoint/2010/main" val="3533126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07ADFF09-1678-8AD0-8FB2-D1AB3087223D}"/>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4F984F58-A0D1-7802-DC2C-4360D17CAD99}"/>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cs typeface="Poppins"/>
                <a:sym typeface="Poppins"/>
              </a:rPr>
              <a:t>Retrieval Augmented Generation</a:t>
            </a:r>
            <a:endParaRPr kumimoji="0" lang="en-US" sz="2000" b="0" i="0" u="none" strike="noStrike" kern="0" cap="none" spc="0" normalizeH="0" baseline="0" noProof="0" dirty="0">
              <a:ln>
                <a:noFill/>
              </a:ln>
              <a:solidFill>
                <a:srgbClr val="000000"/>
              </a:solidFill>
              <a:effectLst/>
              <a:uLnTx/>
              <a:uFillTx/>
              <a:latin typeface="LabGrotesque-Bold"/>
              <a:sym typeface="LabGrotesque-Bold"/>
            </a:endParaRPr>
          </a:p>
        </p:txBody>
      </p:sp>
      <p:sp>
        <p:nvSpPr>
          <p:cNvPr id="2" name="TextBox 1">
            <a:extLst>
              <a:ext uri="{FF2B5EF4-FFF2-40B4-BE49-F238E27FC236}">
                <a16:creationId xmlns:a16="http://schemas.microsoft.com/office/drawing/2014/main" id="{4493B303-4AB8-C843-8BBB-972976FCF0BE}"/>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sym typeface="LabGrotesque-Bold"/>
            </a:endParaRPr>
          </a:p>
        </p:txBody>
      </p:sp>
    </p:spTree>
    <p:extLst>
      <p:ext uri="{BB962C8B-B14F-4D97-AF65-F5344CB8AC3E}">
        <p14:creationId xmlns:p14="http://schemas.microsoft.com/office/powerpoint/2010/main" val="25535662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934A9-7718-4DDB-0F3A-7FFACC4FC08F}"/>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A207D000-156C-8D67-4C9F-465170B188F9}"/>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1: Context Recall</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6F2D4901-FB89-4810-2F07-152284220FBE}"/>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aphicFrame>
        <p:nvGraphicFramePr>
          <p:cNvPr id="2" name="Table 1">
            <a:extLst>
              <a:ext uri="{FF2B5EF4-FFF2-40B4-BE49-F238E27FC236}">
                <a16:creationId xmlns:a16="http://schemas.microsoft.com/office/drawing/2014/main" id="{837D1BE5-DA8D-C53C-EDEA-32E3D38E4FB7}"/>
              </a:ext>
            </a:extLst>
          </p:cNvPr>
          <p:cNvGraphicFramePr>
            <a:graphicFrameLocks noGrp="1"/>
          </p:cNvGraphicFramePr>
          <p:nvPr>
            <p:extLst>
              <p:ext uri="{D42A27DB-BD31-4B8C-83A1-F6EECF244321}">
                <p14:modId xmlns:p14="http://schemas.microsoft.com/office/powerpoint/2010/main" val="3023429566"/>
              </p:ext>
            </p:extLst>
          </p:nvPr>
        </p:nvGraphicFramePr>
        <p:xfrm>
          <a:off x="6555893" y="1094019"/>
          <a:ext cx="5521943" cy="646525"/>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dirty="0">
                          <a:solidFill>
                            <a:srgbClr val="FFFFFF"/>
                          </a:solidFill>
                          <a:effectLst/>
                          <a:latin typeface="Work Sans" pitchFamily="2" charset="77"/>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dirty="0">
                          <a:solidFill>
                            <a:srgbClr val="FFFFFF"/>
                          </a:solidFill>
                          <a:effectLst/>
                          <a:latin typeface="Work Sans" pitchFamily="2" charset="77"/>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Work Sans" pitchFamily="2" charset="77"/>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Work Sans" pitchFamily="2" charset="77"/>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Work Sans" pitchFamily="2" charset="77"/>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dirty="0">
                          <a:solidFill>
                            <a:srgbClr val="000000"/>
                          </a:solidFill>
                          <a:effectLst/>
                          <a:latin typeface="Work Sans" pitchFamily="2" charset="77"/>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14" name="TextBox 13">
            <a:extLst>
              <a:ext uri="{FF2B5EF4-FFF2-40B4-BE49-F238E27FC236}">
                <a16:creationId xmlns:a16="http://schemas.microsoft.com/office/drawing/2014/main" id="{19A77F57-5E85-55F4-E483-00811DD6CB56}"/>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5" name="TextBox 14">
            <a:extLst>
              <a:ext uri="{FF2B5EF4-FFF2-40B4-BE49-F238E27FC236}">
                <a16:creationId xmlns:a16="http://schemas.microsoft.com/office/drawing/2014/main" id="{66BC1E24-A3F3-9D6F-7474-A3DABBF402D5}"/>
              </a:ext>
            </a:extLst>
          </p:cNvPr>
          <p:cNvSpPr txBox="1"/>
          <p:nvPr/>
        </p:nvSpPr>
        <p:spPr>
          <a:xfrm>
            <a:off x="267206" y="2426854"/>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DFB9EAEA-E9FF-632A-8AB5-632297F52386}"/>
              </a:ext>
            </a:extLst>
          </p:cNvPr>
          <p:cNvSpPr txBox="1"/>
          <p:nvPr/>
        </p:nvSpPr>
        <p:spPr>
          <a:xfrm>
            <a:off x="104925" y="3512363"/>
            <a:ext cx="1770036"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(RAGAs)</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7" name="TextBox 16">
            <a:extLst>
              <a:ext uri="{FF2B5EF4-FFF2-40B4-BE49-F238E27FC236}">
                <a16:creationId xmlns:a16="http://schemas.microsoft.com/office/drawing/2014/main" id="{9BFD2230-FA88-2384-1684-5C08EB7BD307}"/>
              </a:ext>
            </a:extLst>
          </p:cNvPr>
          <p:cNvSpPr txBox="1"/>
          <p:nvPr/>
        </p:nvSpPr>
        <p:spPr>
          <a:xfrm>
            <a:off x="237974" y="5804358"/>
            <a:ext cx="1509435" cy="923330"/>
          </a:xfrm>
          <a:prstGeom prst="rect">
            <a:avLst/>
          </a:prstGeom>
          <a:noFill/>
          <a:effectLst/>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8" name="TextBox 17">
            <a:extLst>
              <a:ext uri="{FF2B5EF4-FFF2-40B4-BE49-F238E27FC236}">
                <a16:creationId xmlns:a16="http://schemas.microsoft.com/office/drawing/2014/main" id="{1538D118-5AEB-CDA4-3091-A0E532AEEDE9}"/>
              </a:ext>
            </a:extLst>
          </p:cNvPr>
          <p:cNvSpPr txBox="1"/>
          <p:nvPr/>
        </p:nvSpPr>
        <p:spPr>
          <a:xfrm>
            <a:off x="3815251" y="5804357"/>
            <a:ext cx="4955203" cy="307777"/>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Small to medium depending on system prompt length</a:t>
            </a:r>
            <a:endParaRPr kumimoji="0" lang="en-US" sz="1400" b="0" i="0" u="none" strike="noStrike" kern="1200" cap="none" spc="0" normalizeH="0" baseline="0" noProof="0" dirty="0">
              <a:ln>
                <a:noFill/>
              </a:ln>
              <a:solidFill>
                <a:prstClr val="black"/>
              </a:solidFill>
              <a:effectLst/>
              <a:uLnTx/>
              <a:uFillTx/>
              <a:latin typeface="Work Sans" pitchFamily="2" charset="77"/>
            </a:endParaRPr>
          </a:p>
        </p:txBody>
      </p:sp>
      <p:sp>
        <p:nvSpPr>
          <p:cNvPr id="19" name="TextBox 18">
            <a:extLst>
              <a:ext uri="{FF2B5EF4-FFF2-40B4-BE49-F238E27FC236}">
                <a16:creationId xmlns:a16="http://schemas.microsoft.com/office/drawing/2014/main" id="{76E48542-25C2-5626-6AB5-BA59526BA773}"/>
              </a:ext>
            </a:extLst>
          </p:cNvPr>
          <p:cNvSpPr txBox="1"/>
          <p:nvPr/>
        </p:nvSpPr>
        <p:spPr>
          <a:xfrm>
            <a:off x="267206" y="5314049"/>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pic>
        <p:nvPicPr>
          <p:cNvPr id="20" name="Picture 19">
            <a:extLst>
              <a:ext uri="{FF2B5EF4-FFF2-40B4-BE49-F238E27FC236}">
                <a16:creationId xmlns:a16="http://schemas.microsoft.com/office/drawing/2014/main" id="{B8E47056-1F7D-0C43-DD4E-74D8DCB53EDD}"/>
              </a:ext>
            </a:extLst>
          </p:cNvPr>
          <p:cNvPicPr>
            <a:picLocks noChangeAspect="1"/>
          </p:cNvPicPr>
          <p:nvPr/>
        </p:nvPicPr>
        <p:blipFill>
          <a:blip r:embed="rId4"/>
          <a:stretch>
            <a:fillRect/>
          </a:stretch>
        </p:blipFill>
        <p:spPr>
          <a:xfrm>
            <a:off x="2270254" y="2880482"/>
            <a:ext cx="8220488" cy="2176356"/>
          </a:xfrm>
          <a:prstGeom prst="rect">
            <a:avLst/>
          </a:prstGeom>
        </p:spPr>
      </p:pic>
      <p:sp>
        <p:nvSpPr>
          <p:cNvPr id="21" name="TextBox 20">
            <a:extLst>
              <a:ext uri="{FF2B5EF4-FFF2-40B4-BE49-F238E27FC236}">
                <a16:creationId xmlns:a16="http://schemas.microsoft.com/office/drawing/2014/main" id="{8DA508BC-63AA-077C-24B3-5517FA4A0E8E}"/>
              </a:ext>
            </a:extLst>
          </p:cNvPr>
          <p:cNvSpPr txBox="1"/>
          <p:nvPr/>
        </p:nvSpPr>
        <p:spPr>
          <a:xfrm>
            <a:off x="2270254" y="531046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1.0</a:t>
            </a:r>
            <a:endParaRPr kumimoji="0" lang="en-IN" sz="1400" b="1" i="0" u="none" strike="noStrike" kern="1200" cap="none" spc="0" normalizeH="0" baseline="0" noProof="0">
              <a:ln>
                <a:noFill/>
              </a:ln>
              <a:solidFill>
                <a:prstClr val="black"/>
              </a:solidFill>
              <a:effectLst/>
              <a:uLnTx/>
              <a:uFillTx/>
              <a:latin typeface="Work Sans" pitchFamily="2" charset="7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8479C16-0449-DB01-0B1B-16E9D8252456}"/>
                  </a:ext>
                </a:extLst>
              </p:cNvPr>
              <p:cNvSpPr txBox="1"/>
              <p:nvPr/>
            </p:nvSpPr>
            <p:spPr>
              <a:xfrm>
                <a:off x="2656111" y="2405648"/>
                <a:ext cx="7340829" cy="447302"/>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𝐶𝑜𝑛𝑡𝑒𝑥𝑡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𝑅𝑒𝑐𝑎𝑙𝑙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𝑁𝑢𝑚𝑏𝑒𝑟</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𝑐𝑙𝑎𝑖𝑚𝑠</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𝑟𝑒𝑓𝑒𝑟𝑒𝑛𝑐𝑒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𝑠𝑢𝑝𝑝𝑜𝑟𝑡𝑒𝑑</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𝑏𝑦</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𝑐𝑜𝑛𝑡𝑒𝑥𝑡</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𝑐𝑙𝑎𝑖𝑚𝑠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𝑟𝑒𝑓𝑒𝑟𝑒𝑛𝑐𝑒</m:t>
                          </m:r>
                        </m:den>
                      </m:f>
                    </m:oMath>
                  </m:oMathPara>
                </a14:m>
                <a:endParaRPr kumimoji="0" lang="en-IN" sz="1400" b="0" i="0" u="none" strike="noStrike" kern="1200" cap="none" spc="0" normalizeH="0" baseline="0" noProof="0" dirty="0">
                  <a:ln>
                    <a:noFill/>
                  </a:ln>
                  <a:solidFill>
                    <a:prstClr val="black"/>
                  </a:solidFill>
                  <a:effectLst/>
                  <a:uLnTx/>
                  <a:uFillTx/>
                  <a:latin typeface="Work Sans" pitchFamily="2" charset="77"/>
                </a:endParaRPr>
              </a:p>
            </p:txBody>
          </p:sp>
        </mc:Choice>
        <mc:Fallback xmlns="">
          <p:sp>
            <p:nvSpPr>
              <p:cNvPr id="22" name="TextBox 21">
                <a:extLst>
                  <a:ext uri="{FF2B5EF4-FFF2-40B4-BE49-F238E27FC236}">
                    <a16:creationId xmlns:a16="http://schemas.microsoft.com/office/drawing/2014/main" id="{B8479C16-0449-DB01-0B1B-16E9D8252456}"/>
                  </a:ext>
                </a:extLst>
              </p:cNvPr>
              <p:cNvSpPr txBox="1">
                <a:spLocks noRot="1" noChangeAspect="1" noMove="1" noResize="1" noEditPoints="1" noAdjustHandles="1" noChangeArrowheads="1" noChangeShapeType="1" noTextEdit="1"/>
              </p:cNvSpPr>
              <p:nvPr/>
            </p:nvSpPr>
            <p:spPr>
              <a:xfrm>
                <a:off x="2656111" y="2405648"/>
                <a:ext cx="7340829" cy="447302"/>
              </a:xfrm>
              <a:prstGeom prst="rect">
                <a:avLst/>
              </a:prstGeom>
              <a:blipFill>
                <a:blip r:embed="rId5"/>
                <a:stretch>
                  <a:fillRect t="-8333" b="-19444"/>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BD088722-1B71-486A-EF84-3AE628CA48A5}"/>
              </a:ext>
            </a:extLst>
          </p:cNvPr>
          <p:cNvSpPr txBox="1"/>
          <p:nvPr/>
        </p:nvSpPr>
        <p:spPr>
          <a:xfrm>
            <a:off x="2270254" y="1104873"/>
            <a:ext cx="3940975" cy="954107"/>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Out of the relevant available context, how much relevant context is retrieved?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(can be done using actual answer also, instead of ground truth context)</a:t>
            </a:r>
            <a:endParaRPr kumimoji="0" lang="en-US" sz="1400" b="1" i="0" u="none" strike="noStrike" kern="1200" cap="none" spc="0" normalizeH="0" baseline="0" noProof="0" dirty="0">
              <a:ln>
                <a:noFill/>
              </a:ln>
              <a:solidFill>
                <a:prstClr val="black"/>
              </a:solidFill>
              <a:effectLst/>
              <a:uLnTx/>
              <a:uFillTx/>
              <a:latin typeface="Work Sans" pitchFamily="2" charset="77"/>
            </a:endParaRPr>
          </a:p>
        </p:txBody>
      </p:sp>
    </p:spTree>
    <p:extLst>
      <p:ext uri="{BB962C8B-B14F-4D97-AF65-F5344CB8AC3E}">
        <p14:creationId xmlns:p14="http://schemas.microsoft.com/office/powerpoint/2010/main" val="3172956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6C216-CE93-965B-662D-F077F359848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C1832319-A497-973A-3367-87B0DD5AFF01}"/>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2: Context </a:t>
            </a:r>
            <a:r>
              <a:rPr lang="en-US" sz="2400" b="1" dirty="0" err="1">
                <a:solidFill>
                  <a:prstClr val="black"/>
                </a:solidFill>
                <a:latin typeface="Work Sans" pitchFamily="2" charset="77"/>
                <a:sym typeface="LabGrotesque-Black"/>
              </a:rPr>
              <a:t>Precision@k</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50D4239E-5CD9-BEBA-E94F-16EC0FB9BB7F}"/>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3CD07733-0F28-200C-EF82-81B4F1B79289}"/>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3" name="TextBox 2">
            <a:extLst>
              <a:ext uri="{FF2B5EF4-FFF2-40B4-BE49-F238E27FC236}">
                <a16:creationId xmlns:a16="http://schemas.microsoft.com/office/drawing/2014/main" id="{6D60EA75-82E4-A796-33D6-74599F5D20FD}"/>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4" name="TextBox 3">
            <a:extLst>
              <a:ext uri="{FF2B5EF4-FFF2-40B4-BE49-F238E27FC236}">
                <a16:creationId xmlns:a16="http://schemas.microsoft.com/office/drawing/2014/main" id="{061D0D5E-972B-9055-28DF-97BA987477A7}"/>
              </a:ext>
            </a:extLst>
          </p:cNvPr>
          <p:cNvSpPr txBox="1"/>
          <p:nvPr/>
        </p:nvSpPr>
        <p:spPr>
          <a:xfrm>
            <a:off x="141816" y="3813781"/>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(RAGAs)</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5" name="TextBox 4">
            <a:extLst>
              <a:ext uri="{FF2B5EF4-FFF2-40B4-BE49-F238E27FC236}">
                <a16:creationId xmlns:a16="http://schemas.microsoft.com/office/drawing/2014/main" id="{09473464-982B-215C-9A0F-C054CD645536}"/>
              </a:ext>
            </a:extLst>
          </p:cNvPr>
          <p:cNvSpPr txBox="1"/>
          <p:nvPr/>
        </p:nvSpPr>
        <p:spPr>
          <a:xfrm>
            <a:off x="237974" y="5983098"/>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dirty="0">
              <a:ln>
                <a:noFill/>
              </a:ln>
              <a:solidFill>
                <a:prstClr val="black"/>
              </a:solidFill>
              <a:effectLst/>
              <a:uLnTx/>
              <a:uFillTx/>
              <a:latin typeface="Work Sans" pitchFamily="2" charset="77"/>
            </a:endParaRPr>
          </a:p>
        </p:txBody>
      </p:sp>
      <p:sp>
        <p:nvSpPr>
          <p:cNvPr id="6" name="TextBox 5">
            <a:extLst>
              <a:ext uri="{FF2B5EF4-FFF2-40B4-BE49-F238E27FC236}">
                <a16:creationId xmlns:a16="http://schemas.microsoft.com/office/drawing/2014/main" id="{10952DBD-A53E-5204-9900-410085A660BC}"/>
              </a:ext>
            </a:extLst>
          </p:cNvPr>
          <p:cNvSpPr txBox="1"/>
          <p:nvPr/>
        </p:nvSpPr>
        <p:spPr>
          <a:xfrm>
            <a:off x="267206" y="5420541"/>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7" name="TextBox 6">
            <a:extLst>
              <a:ext uri="{FF2B5EF4-FFF2-40B4-BE49-F238E27FC236}">
                <a16:creationId xmlns:a16="http://schemas.microsoft.com/office/drawing/2014/main" id="{3B35C473-B72E-2776-22A1-993D15C41E70}"/>
              </a:ext>
            </a:extLst>
          </p:cNvPr>
          <p:cNvSpPr txBox="1"/>
          <p:nvPr/>
        </p:nvSpPr>
        <p:spPr>
          <a:xfrm>
            <a:off x="2518610" y="541921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0.5</a:t>
            </a:r>
            <a:endParaRPr kumimoji="0" lang="en-IN" sz="1400" b="1" i="0" u="none" strike="noStrike" kern="1200" cap="none" spc="0" normalizeH="0" baseline="0" noProof="0">
              <a:ln>
                <a:noFill/>
              </a:ln>
              <a:solidFill>
                <a:prstClr val="black"/>
              </a:solidFill>
              <a:effectLst/>
              <a:uLnTx/>
              <a:uFillTx/>
              <a:latin typeface="Work Sans" pitchFamily="2" charset="77"/>
            </a:endParaRPr>
          </a:p>
        </p:txBody>
      </p:sp>
      <p:pic>
        <p:nvPicPr>
          <p:cNvPr id="9" name="Picture 8">
            <a:extLst>
              <a:ext uri="{FF2B5EF4-FFF2-40B4-BE49-F238E27FC236}">
                <a16:creationId xmlns:a16="http://schemas.microsoft.com/office/drawing/2014/main" id="{55CF7C7B-B3EE-8370-F5CA-CEED8F33C723}"/>
              </a:ext>
            </a:extLst>
          </p:cNvPr>
          <p:cNvPicPr>
            <a:picLocks noChangeAspect="1"/>
          </p:cNvPicPr>
          <p:nvPr/>
        </p:nvPicPr>
        <p:blipFill>
          <a:blip r:embed="rId4"/>
          <a:stretch>
            <a:fillRect/>
          </a:stretch>
        </p:blipFill>
        <p:spPr>
          <a:xfrm>
            <a:off x="2223965" y="2934540"/>
            <a:ext cx="8149457" cy="2148134"/>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91BC6EB-AD0B-1A1E-FF1B-DC8110EB2D4F}"/>
                  </a:ext>
                </a:extLst>
              </p:cNvPr>
              <p:cNvSpPr txBox="1"/>
              <p:nvPr/>
            </p:nvSpPr>
            <p:spPr>
              <a:xfrm>
                <a:off x="2227446" y="2214047"/>
                <a:ext cx="8242095" cy="47577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𝐶𝑜𝑛𝑡𝑒𝑥𝑡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𝑃𝑟𝑒𝑐𝑖𝑠𝑖𝑜𝑛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nary>
                            <m:naryPr>
                              <m:chr m:val="∑"/>
                              <m:limLoc m:val="subSup"/>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naryPr>
                            <m:sub>
                              <m:r>
                                <m:rPr>
                                  <m:brk m:alnAt="25"/>
                                </m:r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sub>
                            <m:sup>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𝐾</m:t>
                              </m:r>
                            </m:sup>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𝑃𝑟𝑒𝑐𝑖𝑠𝑖𝑜𝑛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𝑣</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𝑘</m:t>
                                  </m:r>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e>
                          </m:nary>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𝑟𝑒𝑙𝑒𝑣𝑎𝑛𝑡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𝑖𝑡𝑒𝑚𝑠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𝑡𝑜𝑝</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𝐾</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𝑟𝑒𝑠𝑢𝑙𝑡𝑠</m:t>
                          </m:r>
                        </m:den>
                      </m:f>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11" name="TextBox 10">
                <a:extLst>
                  <a:ext uri="{FF2B5EF4-FFF2-40B4-BE49-F238E27FC236}">
                    <a16:creationId xmlns:a16="http://schemas.microsoft.com/office/drawing/2014/main" id="{B91BC6EB-AD0B-1A1E-FF1B-DC8110EB2D4F}"/>
                  </a:ext>
                </a:extLst>
              </p:cNvPr>
              <p:cNvSpPr txBox="1">
                <a:spLocks noRot="1" noChangeAspect="1" noMove="1" noResize="1" noEditPoints="1" noAdjustHandles="1" noChangeArrowheads="1" noChangeShapeType="1" noTextEdit="1"/>
              </p:cNvSpPr>
              <p:nvPr/>
            </p:nvSpPr>
            <p:spPr>
              <a:xfrm>
                <a:off x="2227446" y="2214047"/>
                <a:ext cx="8242095" cy="475771"/>
              </a:xfrm>
              <a:prstGeom prst="rect">
                <a:avLst/>
              </a:prstGeom>
              <a:blipFill>
                <a:blip r:embed="rId5"/>
                <a:stretch>
                  <a:fillRect t="-76316" b="-6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4832ABB-A215-B6FE-7140-EF290D1B4E8D}"/>
                  </a:ext>
                </a:extLst>
              </p:cNvPr>
              <p:cNvSpPr txBox="1"/>
              <p:nvPr/>
            </p:nvSpPr>
            <p:spPr>
              <a:xfrm>
                <a:off x="-6382334" y="1710213"/>
                <a:ext cx="5812360" cy="511166"/>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𝑃𝑟𝑒𝑐𝑖𝑠𝑖𝑜𝑛</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𝑡𝑟𝑢𝑒</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𝑝𝑜𝑠𝑖𝑡𝑖𝑣𝑒𝑠</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𝑘</m:t>
                          </m:r>
                        </m:num>
                        <m:den>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𝑡𝑟𝑢𝑒</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𝑝𝑜𝑠𝑖𝑡𝑖𝑣𝑒𝑠</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𝑓𝑎𝑙𝑠𝑒</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𝑝𝑜𝑠𝑖𝑡𝑖𝑣𝑒𝑠</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den>
                      </m:f>
                    </m:oMath>
                  </m:oMathPara>
                </a14:m>
                <a:endParaRPr kumimoji="0" lang="en-IN" sz="16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12" name="TextBox 11">
                <a:extLst>
                  <a:ext uri="{FF2B5EF4-FFF2-40B4-BE49-F238E27FC236}">
                    <a16:creationId xmlns:a16="http://schemas.microsoft.com/office/drawing/2014/main" id="{F4832ABB-A215-B6FE-7140-EF290D1B4E8D}"/>
                  </a:ext>
                </a:extLst>
              </p:cNvPr>
              <p:cNvSpPr txBox="1">
                <a:spLocks noRot="1" noChangeAspect="1" noMove="1" noResize="1" noEditPoints="1" noAdjustHandles="1" noChangeArrowheads="1" noChangeShapeType="1" noTextEdit="1"/>
              </p:cNvSpPr>
              <p:nvPr/>
            </p:nvSpPr>
            <p:spPr>
              <a:xfrm>
                <a:off x="-6382334" y="1710213"/>
                <a:ext cx="5812360" cy="511166"/>
              </a:xfrm>
              <a:prstGeom prst="rect">
                <a:avLst/>
              </a:prstGeom>
              <a:blipFill>
                <a:blip r:embed="rId6"/>
                <a:stretch>
                  <a:fillRect t="-4878" b="-21951"/>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7826EF0-A5F0-9223-7340-F98DFAF5A412}"/>
              </a:ext>
            </a:extLst>
          </p:cNvPr>
          <p:cNvSpPr txBox="1"/>
          <p:nvPr/>
        </p:nvSpPr>
        <p:spPr>
          <a:xfrm>
            <a:off x="4263044" y="5983098"/>
            <a:ext cx="4955203" cy="307777"/>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Small to medium depending on system prompt length</a:t>
            </a:r>
            <a:endParaRPr kumimoji="0" lang="en-US" sz="1400" b="0" i="0" u="none" strike="noStrike" kern="1200" cap="none" spc="0" normalizeH="0" baseline="0" noProof="0">
              <a:ln>
                <a:noFill/>
              </a:ln>
              <a:solidFill>
                <a:prstClr val="black"/>
              </a:solidFill>
              <a:effectLst/>
              <a:uLnTx/>
              <a:uFillTx/>
              <a:latin typeface="Work Sans" pitchFamily="2" charset="77"/>
            </a:endParaRPr>
          </a:p>
        </p:txBody>
      </p:sp>
      <p:graphicFrame>
        <p:nvGraphicFramePr>
          <p:cNvPr id="14" name="Table 13">
            <a:extLst>
              <a:ext uri="{FF2B5EF4-FFF2-40B4-BE49-F238E27FC236}">
                <a16:creationId xmlns:a16="http://schemas.microsoft.com/office/drawing/2014/main" id="{510ECA84-CA0A-1B7F-21B4-CA63746C3AF5}"/>
              </a:ext>
            </a:extLst>
          </p:cNvPr>
          <p:cNvGraphicFramePr>
            <a:graphicFrameLocks noGrp="1"/>
          </p:cNvGraphicFramePr>
          <p:nvPr/>
        </p:nvGraphicFramePr>
        <p:xfrm>
          <a:off x="6490041" y="981130"/>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15" name="TextBox 14">
            <a:extLst>
              <a:ext uri="{FF2B5EF4-FFF2-40B4-BE49-F238E27FC236}">
                <a16:creationId xmlns:a16="http://schemas.microsoft.com/office/drawing/2014/main" id="{29400F27-4936-1695-4362-02512F529523}"/>
              </a:ext>
            </a:extLst>
          </p:cNvPr>
          <p:cNvSpPr txBox="1"/>
          <p:nvPr/>
        </p:nvSpPr>
        <p:spPr>
          <a:xfrm>
            <a:off x="2289069" y="944947"/>
            <a:ext cx="3940975" cy="1169551"/>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Out of the all context that’s retrieved, how much context is relevant and ranked higher than irrelevant ones?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(can be done using actual answer also, instead of ground truth context)</a:t>
            </a:r>
          </a:p>
        </p:txBody>
      </p:sp>
    </p:spTree>
    <p:extLst>
      <p:ext uri="{BB962C8B-B14F-4D97-AF65-F5344CB8AC3E}">
        <p14:creationId xmlns:p14="http://schemas.microsoft.com/office/powerpoint/2010/main" val="13113965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F1375-92E0-4D5A-0FF4-581E9EBDD8D9}"/>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56643D5-A486-44B3-941C-94D16EB2331D}"/>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3: Faithfulness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6B696623-B7EC-7361-BADD-5C2F9160C869}"/>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2E074386-1D9F-29DD-9AA5-5104CF0DA9B5}"/>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3" name="TextBox 2">
            <a:extLst>
              <a:ext uri="{FF2B5EF4-FFF2-40B4-BE49-F238E27FC236}">
                <a16:creationId xmlns:a16="http://schemas.microsoft.com/office/drawing/2014/main" id="{5FDBB34E-988F-8044-CE90-C24255431796}"/>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4" name="TextBox 3">
            <a:extLst>
              <a:ext uri="{FF2B5EF4-FFF2-40B4-BE49-F238E27FC236}">
                <a16:creationId xmlns:a16="http://schemas.microsoft.com/office/drawing/2014/main" id="{4061206A-964C-52BB-53D1-07D7FB0038B5}"/>
              </a:ext>
            </a:extLst>
          </p:cNvPr>
          <p:cNvSpPr txBox="1"/>
          <p:nvPr/>
        </p:nvSpPr>
        <p:spPr>
          <a:xfrm>
            <a:off x="111336" y="3512363"/>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(RAGAs)</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5" name="TextBox 4">
            <a:extLst>
              <a:ext uri="{FF2B5EF4-FFF2-40B4-BE49-F238E27FC236}">
                <a16:creationId xmlns:a16="http://schemas.microsoft.com/office/drawing/2014/main" id="{60137206-1F8C-B0F6-4AD3-01EF3A6921F5}"/>
              </a:ext>
            </a:extLst>
          </p:cNvPr>
          <p:cNvSpPr txBox="1"/>
          <p:nvPr/>
        </p:nvSpPr>
        <p:spPr>
          <a:xfrm>
            <a:off x="237974" y="5475098"/>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6" name="TextBox 5">
            <a:extLst>
              <a:ext uri="{FF2B5EF4-FFF2-40B4-BE49-F238E27FC236}">
                <a16:creationId xmlns:a16="http://schemas.microsoft.com/office/drawing/2014/main" id="{05759762-4CA4-16F7-BDD2-5D1CEDDF356C}"/>
              </a:ext>
            </a:extLst>
          </p:cNvPr>
          <p:cNvSpPr txBox="1"/>
          <p:nvPr/>
        </p:nvSpPr>
        <p:spPr>
          <a:xfrm>
            <a:off x="267206" y="4871901"/>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7" name="TextBox 6">
            <a:extLst>
              <a:ext uri="{FF2B5EF4-FFF2-40B4-BE49-F238E27FC236}">
                <a16:creationId xmlns:a16="http://schemas.microsoft.com/office/drawing/2014/main" id="{FFBBC9E0-F0F7-BF4B-A479-DE984C9C577F}"/>
              </a:ext>
            </a:extLst>
          </p:cNvPr>
          <p:cNvSpPr txBox="1"/>
          <p:nvPr/>
        </p:nvSpPr>
        <p:spPr>
          <a:xfrm>
            <a:off x="2213810" y="484009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1.0</a:t>
            </a:r>
            <a:endParaRPr kumimoji="0" lang="en-IN" sz="1400" b="1" i="0" u="none" strike="noStrike" kern="1200" cap="none" spc="0" normalizeH="0" baseline="0" noProof="0">
              <a:ln>
                <a:noFill/>
              </a:ln>
              <a:solidFill>
                <a:prstClr val="black"/>
              </a:solidFill>
              <a:effectLst/>
              <a:uLnTx/>
              <a:uFillTx/>
              <a:latin typeface="Work Sans" pitchFamily="2" charset="77"/>
            </a:endParaRPr>
          </a:p>
        </p:txBody>
      </p:sp>
      <p:pic>
        <p:nvPicPr>
          <p:cNvPr id="9" name="Picture 8">
            <a:extLst>
              <a:ext uri="{FF2B5EF4-FFF2-40B4-BE49-F238E27FC236}">
                <a16:creationId xmlns:a16="http://schemas.microsoft.com/office/drawing/2014/main" id="{58CC1E6D-C7E8-A0E8-F935-97E90D673DBE}"/>
              </a:ext>
            </a:extLst>
          </p:cNvPr>
          <p:cNvPicPr>
            <a:picLocks noChangeAspect="1"/>
          </p:cNvPicPr>
          <p:nvPr/>
        </p:nvPicPr>
        <p:blipFill>
          <a:blip r:embed="rId4"/>
          <a:stretch>
            <a:fillRect/>
          </a:stretch>
        </p:blipFill>
        <p:spPr>
          <a:xfrm>
            <a:off x="2213806" y="2868506"/>
            <a:ext cx="6141451" cy="165977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B9142E-C958-6730-DEB3-60F6EF284566}"/>
                  </a:ext>
                </a:extLst>
              </p:cNvPr>
              <p:cNvSpPr txBox="1"/>
              <p:nvPr/>
            </p:nvSpPr>
            <p:spPr>
              <a:xfrm>
                <a:off x="2213806" y="2121219"/>
                <a:ext cx="7462235" cy="44730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𝐹𝑎𝑖𝑡h𝑓𝑢𝑙𝑛𝑒𝑠𝑠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𝑆𝑐𝑜𝑟𝑒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𝑁𝑢𝑚𝑏𝑒𝑟</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𝑐𝑙𝑎𝑖𝑚𝑠</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𝑟𝑒𝑠𝑝𝑜𝑛𝑠𝑒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𝑠𝑢𝑝𝑝𝑜𝑟𝑡𝑒𝑑</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𝑏𝑦</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𝑟𝑒𝑡𝑟𝑖𝑒𝑣𝑒𝑑</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𝑐𝑜𝑛𝑡𝑒𝑥𝑡</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𝑐𝑙𝑎𝑖𝑚𝑠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𝑟𝑒𝑠𝑝𝑜𝑛𝑠𝑒</m:t>
                          </m:r>
                        </m:den>
                      </m:f>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11" name="TextBox 10">
                <a:extLst>
                  <a:ext uri="{FF2B5EF4-FFF2-40B4-BE49-F238E27FC236}">
                    <a16:creationId xmlns:a16="http://schemas.microsoft.com/office/drawing/2014/main" id="{8BB9142E-C958-6730-DEB3-60F6EF284566}"/>
                  </a:ext>
                </a:extLst>
              </p:cNvPr>
              <p:cNvSpPr txBox="1">
                <a:spLocks noRot="1" noChangeAspect="1" noMove="1" noResize="1" noEditPoints="1" noAdjustHandles="1" noChangeArrowheads="1" noChangeShapeType="1" noTextEdit="1"/>
              </p:cNvSpPr>
              <p:nvPr/>
            </p:nvSpPr>
            <p:spPr>
              <a:xfrm>
                <a:off x="2213806" y="2121219"/>
                <a:ext cx="7462235" cy="447302"/>
              </a:xfrm>
              <a:prstGeom prst="rect">
                <a:avLst/>
              </a:prstGeom>
              <a:blipFill>
                <a:blip r:embed="rId5"/>
                <a:stretch>
                  <a:fillRect l="-510" t="-11111" b="-1666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5963B5E-8DF0-BC39-D6E3-7C5658541701}"/>
              </a:ext>
            </a:extLst>
          </p:cNvPr>
          <p:cNvSpPr txBox="1"/>
          <p:nvPr/>
        </p:nvSpPr>
        <p:spPr>
          <a:xfrm>
            <a:off x="3805844" y="5475098"/>
            <a:ext cx="4955203" cy="307777"/>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Small to medium depending on system prompt length</a:t>
            </a:r>
            <a:endParaRPr kumimoji="0" lang="en-US" sz="1400" b="0" i="0" u="none" strike="noStrike" kern="1200" cap="none" spc="0" normalizeH="0" baseline="0" noProof="0">
              <a:ln>
                <a:noFill/>
              </a:ln>
              <a:solidFill>
                <a:prstClr val="black"/>
              </a:solidFill>
              <a:effectLst/>
              <a:uLnTx/>
              <a:uFillTx/>
              <a:latin typeface="Work Sans" pitchFamily="2" charset="77"/>
            </a:endParaRPr>
          </a:p>
        </p:txBody>
      </p:sp>
      <p:graphicFrame>
        <p:nvGraphicFramePr>
          <p:cNvPr id="13" name="Table 12">
            <a:extLst>
              <a:ext uri="{FF2B5EF4-FFF2-40B4-BE49-F238E27FC236}">
                <a16:creationId xmlns:a16="http://schemas.microsoft.com/office/drawing/2014/main" id="{4A69DB0F-B5F2-0B30-E5A1-6359E7F82F0A}"/>
              </a:ext>
            </a:extLst>
          </p:cNvPr>
          <p:cNvGraphicFramePr>
            <a:graphicFrameLocks noGrp="1"/>
          </p:cNvGraphicFramePr>
          <p:nvPr/>
        </p:nvGraphicFramePr>
        <p:xfrm>
          <a:off x="6555893" y="1094019"/>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14" name="TextBox 13">
            <a:extLst>
              <a:ext uri="{FF2B5EF4-FFF2-40B4-BE49-F238E27FC236}">
                <a16:creationId xmlns:a16="http://schemas.microsoft.com/office/drawing/2014/main" id="{C26C74AF-7E88-5062-7815-3299A239DAD7}"/>
              </a:ext>
            </a:extLst>
          </p:cNvPr>
          <p:cNvSpPr txBox="1"/>
          <p:nvPr/>
        </p:nvSpPr>
        <p:spPr>
          <a:xfrm>
            <a:off x="2270254" y="1104873"/>
            <a:ext cx="3940975" cy="738664"/>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How much of the generated answer is attributed to the retrieved context, versus, the model’s own knowledge base? </a:t>
            </a:r>
          </a:p>
        </p:txBody>
      </p:sp>
    </p:spTree>
    <p:extLst>
      <p:ext uri="{BB962C8B-B14F-4D97-AF65-F5344CB8AC3E}">
        <p14:creationId xmlns:p14="http://schemas.microsoft.com/office/powerpoint/2010/main" val="34703846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87C02-70DA-4605-522B-0F707311939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211D835-6237-D8CD-31E9-4CE466C54B65}"/>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4: Answer Relevancy</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85AD4956-48CB-D27E-AD24-20869A7890E5}"/>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15" name="TextBox 14">
            <a:extLst>
              <a:ext uri="{FF2B5EF4-FFF2-40B4-BE49-F238E27FC236}">
                <a16:creationId xmlns:a16="http://schemas.microsoft.com/office/drawing/2014/main" id="{654F40F2-1D93-CD8A-4DD0-46A1CBCDBB8A}"/>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43FB6C90-D9B2-D840-1C04-55CBD8013F7D}"/>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7" name="TextBox 16">
            <a:extLst>
              <a:ext uri="{FF2B5EF4-FFF2-40B4-BE49-F238E27FC236}">
                <a16:creationId xmlns:a16="http://schemas.microsoft.com/office/drawing/2014/main" id="{187D9A4D-3750-87A0-8BD3-C16C234BBF6D}"/>
              </a:ext>
            </a:extLst>
          </p:cNvPr>
          <p:cNvSpPr txBox="1"/>
          <p:nvPr/>
        </p:nvSpPr>
        <p:spPr>
          <a:xfrm>
            <a:off x="111336" y="4037300"/>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(RAGAs)</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8" name="TextBox 17">
            <a:extLst>
              <a:ext uri="{FF2B5EF4-FFF2-40B4-BE49-F238E27FC236}">
                <a16:creationId xmlns:a16="http://schemas.microsoft.com/office/drawing/2014/main" id="{D53498EA-C589-AC9E-4A31-777A63F76DEE}"/>
              </a:ext>
            </a:extLst>
          </p:cNvPr>
          <p:cNvSpPr txBox="1"/>
          <p:nvPr/>
        </p:nvSpPr>
        <p:spPr>
          <a:xfrm>
            <a:off x="237974" y="5695240"/>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9" name="TextBox 18">
            <a:extLst>
              <a:ext uri="{FF2B5EF4-FFF2-40B4-BE49-F238E27FC236}">
                <a16:creationId xmlns:a16="http://schemas.microsoft.com/office/drawing/2014/main" id="{102DC109-783C-3003-EEA0-ACE5A3939E97}"/>
              </a:ext>
            </a:extLst>
          </p:cNvPr>
          <p:cNvSpPr txBox="1"/>
          <p:nvPr/>
        </p:nvSpPr>
        <p:spPr>
          <a:xfrm>
            <a:off x="267206" y="5092043"/>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20" name="TextBox 19">
            <a:extLst>
              <a:ext uri="{FF2B5EF4-FFF2-40B4-BE49-F238E27FC236}">
                <a16:creationId xmlns:a16="http://schemas.microsoft.com/office/drawing/2014/main" id="{DC596DA2-534A-77E5-1F9D-C4D0D42425AE}"/>
              </a:ext>
            </a:extLst>
          </p:cNvPr>
          <p:cNvSpPr txBox="1"/>
          <p:nvPr/>
        </p:nvSpPr>
        <p:spPr>
          <a:xfrm>
            <a:off x="2213810" y="5060236"/>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0.56</a:t>
            </a:r>
            <a:endParaRPr kumimoji="0" lang="en-IN" sz="1400" b="1" i="0" u="none" strike="noStrike" kern="1200" cap="none" spc="0" normalizeH="0" baseline="0" noProof="0" dirty="0">
              <a:ln>
                <a:noFill/>
              </a:ln>
              <a:solidFill>
                <a:prstClr val="black"/>
              </a:solidFill>
              <a:effectLst/>
              <a:uLnTx/>
              <a:uFillTx/>
              <a:latin typeface="Work Sans" pitchFamily="2" charset="77"/>
            </a:endParaRPr>
          </a:p>
        </p:txBody>
      </p:sp>
      <p:pic>
        <p:nvPicPr>
          <p:cNvPr id="21" name="Picture 20">
            <a:extLst>
              <a:ext uri="{FF2B5EF4-FFF2-40B4-BE49-F238E27FC236}">
                <a16:creationId xmlns:a16="http://schemas.microsoft.com/office/drawing/2014/main" id="{FDF51182-96B4-B20D-7B98-C80B0B1FB89E}"/>
              </a:ext>
            </a:extLst>
          </p:cNvPr>
          <p:cNvPicPr>
            <a:picLocks noChangeAspect="1"/>
          </p:cNvPicPr>
          <p:nvPr/>
        </p:nvPicPr>
        <p:blipFill>
          <a:blip r:embed="rId4"/>
          <a:stretch>
            <a:fillRect/>
          </a:stretch>
        </p:blipFill>
        <p:spPr>
          <a:xfrm>
            <a:off x="2213805" y="3405236"/>
            <a:ext cx="6141450" cy="163345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969959F-1816-59E0-55EC-FF5592E9938D}"/>
                  </a:ext>
                </a:extLst>
              </p:cNvPr>
              <p:cNvSpPr txBox="1"/>
              <p:nvPr/>
            </p:nvSpPr>
            <p:spPr>
              <a:xfrm>
                <a:off x="2353652" y="2152825"/>
                <a:ext cx="4202241" cy="60580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𝐴𝑛𝑠𝑤𝑒𝑟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𝑅𝑒𝑙𝑒𝑣𝑎𝑛𝑐𝑦</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𝑁</m:t>
                          </m:r>
                        </m:den>
                      </m:f>
                      <m:nary>
                        <m:naryPr>
                          <m:chr m:val="∑"/>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naryPr>
                        <m:sub>
                          <m:r>
                            <m:rPr>
                              <m:brk m:alnAt="23"/>
                            </m:r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sub>
                        <m:sup>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𝑁</m:t>
                          </m:r>
                        </m:sup>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𝑐𝑜𝑠𝑖𝑛𝑒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𝑠𝑖𝑚𝑖𝑙𝑎𝑟𝑖𝑡𝑦</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𝐸</m:t>
                              </m:r>
                            </m:e>
                            <m:sub>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𝑔</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sub>
                          </m:sSub>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𝐸</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𝑎</m:t>
                              </m:r>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e>
                      </m:nary>
                    </m:oMath>
                  </m:oMathPara>
                </a14:m>
                <a:endParaRPr kumimoji="0" lang="en-IN" sz="1400" b="0" i="0" u="none" strike="noStrike" kern="1200" cap="none" spc="0" normalizeH="0" baseline="0" noProof="0" dirty="0">
                  <a:ln>
                    <a:noFill/>
                  </a:ln>
                  <a:solidFill>
                    <a:prstClr val="black"/>
                  </a:solidFill>
                  <a:effectLst/>
                  <a:uLnTx/>
                  <a:uFillTx/>
                  <a:latin typeface="Work Sans" pitchFamily="2" charset="77"/>
                </a:endParaRPr>
              </a:p>
            </p:txBody>
          </p:sp>
        </mc:Choice>
        <mc:Fallback xmlns="">
          <p:sp>
            <p:nvSpPr>
              <p:cNvPr id="22" name="TextBox 21">
                <a:extLst>
                  <a:ext uri="{FF2B5EF4-FFF2-40B4-BE49-F238E27FC236}">
                    <a16:creationId xmlns:a16="http://schemas.microsoft.com/office/drawing/2014/main" id="{8969959F-1816-59E0-55EC-FF5592E9938D}"/>
                  </a:ext>
                </a:extLst>
              </p:cNvPr>
              <p:cNvSpPr txBox="1">
                <a:spLocks noRot="1" noChangeAspect="1" noMove="1" noResize="1" noEditPoints="1" noAdjustHandles="1" noChangeArrowheads="1" noChangeShapeType="1" noTextEdit="1"/>
              </p:cNvSpPr>
              <p:nvPr/>
            </p:nvSpPr>
            <p:spPr>
              <a:xfrm>
                <a:off x="2353652" y="2152825"/>
                <a:ext cx="4202241" cy="605807"/>
              </a:xfrm>
              <a:prstGeom prst="rect">
                <a:avLst/>
              </a:prstGeom>
              <a:blipFill>
                <a:blip r:embed="rId5"/>
                <a:stretch>
                  <a:fillRect l="-604" t="-112245" r="-1208" b="-1755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0E15018-C6CF-3395-AB41-A96CF828075C}"/>
                  </a:ext>
                </a:extLst>
              </p:cNvPr>
              <p:cNvSpPr txBox="1"/>
              <p:nvPr/>
            </p:nvSpPr>
            <p:spPr>
              <a:xfrm>
                <a:off x="8339148" y="2142884"/>
                <a:ext cx="3074688" cy="60580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𝐴𝑛𝑠𝑤𝑒𝑟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𝑅𝑒𝑙𝑒𝑣𝑎𝑛𝑐𝑦</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𝑁</m:t>
                          </m:r>
                        </m:den>
                      </m:f>
                      <m:nary>
                        <m:naryPr>
                          <m:chr m:val="∑"/>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naryPr>
                        <m:sub>
                          <m:r>
                            <m:rPr>
                              <m:brk m:alnAt="23"/>
                            </m:r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sub>
                        <m:sup>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𝑁</m:t>
                          </m:r>
                        </m:sup>
                        <m:e>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𝐸</m:t>
                                  </m:r>
                                </m:e>
                                <m:sub>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𝑔</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sub>
                                  </m:sSub>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𝐸</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𝑎</m:t>
                                  </m:r>
                                </m:sub>
                              </m:sSub>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𝐸</m:t>
                                  </m:r>
                                </m:e>
                                <m:sub>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𝑔</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sub>
                                  </m:sSub>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𝐸</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𝑎</m:t>
                                  </m:r>
                                </m:sub>
                              </m:sSub>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m:t>
                              </m:r>
                            </m:den>
                          </m:f>
                        </m:e>
                      </m:nary>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23" name="TextBox 22">
                <a:extLst>
                  <a:ext uri="{FF2B5EF4-FFF2-40B4-BE49-F238E27FC236}">
                    <a16:creationId xmlns:a16="http://schemas.microsoft.com/office/drawing/2014/main" id="{F0E15018-C6CF-3395-AB41-A96CF828075C}"/>
                  </a:ext>
                </a:extLst>
              </p:cNvPr>
              <p:cNvSpPr txBox="1">
                <a:spLocks noRot="1" noChangeAspect="1" noMove="1" noResize="1" noEditPoints="1" noAdjustHandles="1" noChangeArrowheads="1" noChangeShapeType="1" noTextEdit="1"/>
              </p:cNvSpPr>
              <p:nvPr/>
            </p:nvSpPr>
            <p:spPr>
              <a:xfrm>
                <a:off x="8339148" y="2142884"/>
                <a:ext cx="3074688" cy="605807"/>
              </a:xfrm>
              <a:prstGeom prst="rect">
                <a:avLst/>
              </a:prstGeom>
              <a:blipFill>
                <a:blip r:embed="rId6"/>
                <a:stretch>
                  <a:fillRect l="-823" t="-112245" r="-1646" b="-175510"/>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EF2B9AF7-0277-98BE-1EE2-210C44BF5F2D}"/>
              </a:ext>
            </a:extLst>
          </p:cNvPr>
          <p:cNvSpPr txBox="1"/>
          <p:nvPr/>
        </p:nvSpPr>
        <p:spPr>
          <a:xfrm>
            <a:off x="3805844" y="5691468"/>
            <a:ext cx="4717958" cy="307777"/>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Medium to large as multiple LLM calls are involved</a:t>
            </a:r>
            <a:endParaRPr kumimoji="0" lang="en-US" sz="1400" b="0" i="0" u="none" strike="noStrike" kern="1200" cap="none" spc="0" normalizeH="0" baseline="0" noProof="0">
              <a:ln>
                <a:noFill/>
              </a:ln>
              <a:solidFill>
                <a:prstClr val="black"/>
              </a:solidFill>
              <a:effectLst/>
              <a:uLnTx/>
              <a:uFillTx/>
              <a:latin typeface="Work Sans" pitchFamily="2" charset="77"/>
            </a:endParaRPr>
          </a:p>
        </p:txBody>
      </p:sp>
      <p:graphicFrame>
        <p:nvGraphicFramePr>
          <p:cNvPr id="25" name="Table 24">
            <a:extLst>
              <a:ext uri="{FF2B5EF4-FFF2-40B4-BE49-F238E27FC236}">
                <a16:creationId xmlns:a16="http://schemas.microsoft.com/office/drawing/2014/main" id="{2EE18B8F-A835-5C07-CE25-0D0D54B3CD95}"/>
              </a:ext>
            </a:extLst>
          </p:cNvPr>
          <p:cNvGraphicFramePr>
            <a:graphicFrameLocks noGrp="1"/>
          </p:cNvGraphicFramePr>
          <p:nvPr>
            <p:extLst>
              <p:ext uri="{D42A27DB-BD31-4B8C-83A1-F6EECF244321}">
                <p14:modId xmlns:p14="http://schemas.microsoft.com/office/powerpoint/2010/main" val="2006633444"/>
              </p:ext>
            </p:extLst>
          </p:nvPr>
        </p:nvGraphicFramePr>
        <p:xfrm>
          <a:off x="6555893" y="1094019"/>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26" name="Equals 25">
            <a:extLst>
              <a:ext uri="{FF2B5EF4-FFF2-40B4-BE49-F238E27FC236}">
                <a16:creationId xmlns:a16="http://schemas.microsoft.com/office/drawing/2014/main" id="{70E564BC-8875-C15F-E218-820FD8E9DA82}"/>
              </a:ext>
            </a:extLst>
          </p:cNvPr>
          <p:cNvSpPr/>
          <p:nvPr/>
        </p:nvSpPr>
        <p:spPr>
          <a:xfrm>
            <a:off x="7153012" y="2363113"/>
            <a:ext cx="352541" cy="291356"/>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Work Sans" pitchFamily="2" charset="77"/>
            </a:endParaRPr>
          </a:p>
        </p:txBody>
      </p:sp>
      <p:sp>
        <p:nvSpPr>
          <p:cNvPr id="27" name="TextBox 26">
            <a:extLst>
              <a:ext uri="{FF2B5EF4-FFF2-40B4-BE49-F238E27FC236}">
                <a16:creationId xmlns:a16="http://schemas.microsoft.com/office/drawing/2014/main" id="{74C0DC38-44F9-48BD-D9CB-8C6A2AE4FD42}"/>
              </a:ext>
            </a:extLst>
          </p:cNvPr>
          <p:cNvSpPr txBox="1"/>
          <p:nvPr/>
        </p:nvSpPr>
        <p:spPr>
          <a:xfrm>
            <a:off x="2270254" y="1104873"/>
            <a:ext cx="3940975" cy="738664"/>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How relevant is the response generated by the LLM, compared to what the user had originally asked?</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7B88B43-6671-E423-3284-4A471F9F601F}"/>
                  </a:ext>
                </a:extLst>
              </p:cNvPr>
              <p:cNvSpPr txBox="1"/>
              <p:nvPr/>
            </p:nvSpPr>
            <p:spPr>
              <a:xfrm>
                <a:off x="4190947" y="2889022"/>
                <a:ext cx="6681491"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by</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default</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3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questions</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i</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e</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N</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=3)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are</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generated</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by</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the</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LLM</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but</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this</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parameter</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can</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be</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changed</m:t>
                      </m:r>
                    </m:oMath>
                  </m:oMathPara>
                </a14:m>
                <a:endParaRPr kumimoji="0" lang="en-IN" sz="1200" b="0" i="0" u="none" strike="noStrike" kern="1200" cap="none" spc="0" normalizeH="0" baseline="0" noProof="0" dirty="0">
                  <a:ln>
                    <a:noFill/>
                  </a:ln>
                  <a:solidFill>
                    <a:prstClr val="black"/>
                  </a:solidFill>
                  <a:effectLst/>
                  <a:uLnTx/>
                  <a:uFillTx/>
                  <a:latin typeface="Work Sans" pitchFamily="2" charset="77"/>
                </a:endParaRPr>
              </a:p>
            </p:txBody>
          </p:sp>
        </mc:Choice>
        <mc:Fallback xmlns="">
          <p:sp>
            <p:nvSpPr>
              <p:cNvPr id="28" name="TextBox 27">
                <a:extLst>
                  <a:ext uri="{FF2B5EF4-FFF2-40B4-BE49-F238E27FC236}">
                    <a16:creationId xmlns:a16="http://schemas.microsoft.com/office/drawing/2014/main" id="{07B88B43-6671-E423-3284-4A471F9F601F}"/>
                  </a:ext>
                </a:extLst>
              </p:cNvPr>
              <p:cNvSpPr txBox="1">
                <a:spLocks noRot="1" noChangeAspect="1" noMove="1" noResize="1" noEditPoints="1" noAdjustHandles="1" noChangeArrowheads="1" noChangeShapeType="1" noTextEdit="1"/>
              </p:cNvSpPr>
              <p:nvPr/>
            </p:nvSpPr>
            <p:spPr>
              <a:xfrm>
                <a:off x="4190947" y="2889022"/>
                <a:ext cx="6681491" cy="276999"/>
              </a:xfrm>
              <a:prstGeom prst="rect">
                <a:avLst/>
              </a:prstGeom>
              <a:blipFill>
                <a:blip r:embed="rId7"/>
                <a:stretch>
                  <a:fillRect b="-8696"/>
                </a:stretch>
              </a:blipFill>
            </p:spPr>
            <p:txBody>
              <a:bodyPr/>
              <a:lstStyle/>
              <a:p>
                <a:r>
                  <a:rPr lang="en-US">
                    <a:noFill/>
                  </a:rPr>
                  <a:t> </a:t>
                </a:r>
              </a:p>
            </p:txBody>
          </p:sp>
        </mc:Fallback>
      </mc:AlternateContent>
    </p:spTree>
    <p:extLst>
      <p:ext uri="{BB962C8B-B14F-4D97-AF65-F5344CB8AC3E}">
        <p14:creationId xmlns:p14="http://schemas.microsoft.com/office/powerpoint/2010/main" val="15258273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40A6A-64D1-6BE6-6C47-DD0D19D78F0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D9587E9-BA36-A29A-A1C6-619D215FC6E7}"/>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5: Prompt Alignment</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21F04FE5-1731-AE3E-EB25-6306BF4509C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15" name="TextBox 14">
            <a:extLst>
              <a:ext uri="{FF2B5EF4-FFF2-40B4-BE49-F238E27FC236}">
                <a16:creationId xmlns:a16="http://schemas.microsoft.com/office/drawing/2014/main" id="{8D85B32F-99E6-59E4-90ED-973763267E03}"/>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B4EA8325-97DA-3782-AC33-D64F3ADED0EB}"/>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7" name="TextBox 16">
            <a:extLst>
              <a:ext uri="{FF2B5EF4-FFF2-40B4-BE49-F238E27FC236}">
                <a16:creationId xmlns:a16="http://schemas.microsoft.com/office/drawing/2014/main" id="{1B7CFFF5-73EC-0EBB-1F52-F6576B6F87F4}"/>
              </a:ext>
            </a:extLst>
          </p:cNvPr>
          <p:cNvSpPr txBox="1"/>
          <p:nvPr/>
        </p:nvSpPr>
        <p:spPr>
          <a:xfrm>
            <a:off x="111336" y="3512363"/>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a:t>
            </a:r>
            <a:r>
              <a:rPr kumimoji="0" lang="en-US" sz="1800" b="1" i="0" u="none" strike="noStrike" kern="1200" cap="none" spc="0" normalizeH="0" baseline="0" noProof="0" err="1">
                <a:ln>
                  <a:noFill/>
                </a:ln>
                <a:solidFill>
                  <a:prstClr val="black"/>
                </a:solidFill>
                <a:effectLst/>
                <a:uLnTx/>
                <a:uFillTx/>
                <a:latin typeface="Work Sans" pitchFamily="2" charset="77"/>
              </a:rPr>
              <a:t>DeepEval</a:t>
            </a:r>
            <a:r>
              <a:rPr kumimoji="0" lang="en-US" sz="1800" b="1" i="0" u="none" strike="noStrike" kern="1200" cap="none" spc="0" normalizeH="0" baseline="0" noProof="0">
                <a:ln>
                  <a:noFill/>
                </a:ln>
                <a:solidFill>
                  <a:prstClr val="black"/>
                </a:solidFill>
                <a:effectLst/>
                <a:uLnTx/>
                <a:uFillTx/>
                <a:latin typeface="Work Sans" pitchFamily="2" charset="77"/>
              </a:rPr>
              <a: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8" name="TextBox 17">
            <a:extLst>
              <a:ext uri="{FF2B5EF4-FFF2-40B4-BE49-F238E27FC236}">
                <a16:creationId xmlns:a16="http://schemas.microsoft.com/office/drawing/2014/main" id="{783D33F8-FC97-ACCF-365F-F30E092CB8ED}"/>
              </a:ext>
            </a:extLst>
          </p:cNvPr>
          <p:cNvSpPr txBox="1"/>
          <p:nvPr/>
        </p:nvSpPr>
        <p:spPr>
          <a:xfrm>
            <a:off x="237974" y="5475098"/>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9" name="TextBox 18">
            <a:extLst>
              <a:ext uri="{FF2B5EF4-FFF2-40B4-BE49-F238E27FC236}">
                <a16:creationId xmlns:a16="http://schemas.microsoft.com/office/drawing/2014/main" id="{1899D081-F7E0-F253-0524-CF52A2D3AC13}"/>
              </a:ext>
            </a:extLst>
          </p:cNvPr>
          <p:cNvSpPr txBox="1"/>
          <p:nvPr/>
        </p:nvSpPr>
        <p:spPr>
          <a:xfrm>
            <a:off x="267206" y="4871901"/>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20" name="TextBox 19">
            <a:extLst>
              <a:ext uri="{FF2B5EF4-FFF2-40B4-BE49-F238E27FC236}">
                <a16:creationId xmlns:a16="http://schemas.microsoft.com/office/drawing/2014/main" id="{E7B57F88-FCE9-87B4-6869-7FF388940B53}"/>
              </a:ext>
            </a:extLst>
          </p:cNvPr>
          <p:cNvSpPr txBox="1"/>
          <p:nvPr/>
        </p:nvSpPr>
        <p:spPr>
          <a:xfrm>
            <a:off x="2213810" y="484009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1.0</a:t>
            </a:r>
            <a:endParaRPr kumimoji="0" lang="en-IN" sz="1400" b="1" i="0" u="none" strike="noStrike" kern="1200" cap="none" spc="0" normalizeH="0" baseline="0" noProof="0" dirty="0">
              <a:ln>
                <a:noFill/>
              </a:ln>
              <a:solidFill>
                <a:prstClr val="black"/>
              </a:solidFill>
              <a:effectLst/>
              <a:uLnTx/>
              <a:uFillTx/>
              <a:latin typeface="Work Sans" pitchFamily="2" charset="77"/>
            </a:endParaRPr>
          </a:p>
        </p:txBody>
      </p:sp>
      <p:pic>
        <p:nvPicPr>
          <p:cNvPr id="21" name="Picture 20">
            <a:extLst>
              <a:ext uri="{FF2B5EF4-FFF2-40B4-BE49-F238E27FC236}">
                <a16:creationId xmlns:a16="http://schemas.microsoft.com/office/drawing/2014/main" id="{DAAF415D-514B-1EE3-4EFD-53353DC60AF9}"/>
              </a:ext>
            </a:extLst>
          </p:cNvPr>
          <p:cNvPicPr>
            <a:picLocks noChangeAspect="1"/>
          </p:cNvPicPr>
          <p:nvPr/>
        </p:nvPicPr>
        <p:blipFill>
          <a:blip r:embed="rId4"/>
          <a:stretch>
            <a:fillRect/>
          </a:stretch>
        </p:blipFill>
        <p:spPr>
          <a:xfrm>
            <a:off x="2213805" y="2891459"/>
            <a:ext cx="6141450" cy="161113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D539521-DAAC-2023-65ED-E758F1820CEB}"/>
                  </a:ext>
                </a:extLst>
              </p:cNvPr>
              <p:cNvSpPr txBox="1"/>
              <p:nvPr/>
            </p:nvSpPr>
            <p:spPr>
              <a:xfrm>
                <a:off x="2213805" y="2051758"/>
                <a:ext cx="4501681" cy="44730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𝑃𝑟𝑜𝑚𝑝𝑡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𝐴𝑙𝑖𝑔𝑛𝑚𝑒𝑛𝑡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𝑁𝑢𝑚𝑏𝑒𝑟</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𝑖𝑛𝑠𝑡𝑟𝑢𝑐𝑡𝑖𝑜𝑛𝑠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𝑓𝑜𝑙𝑙𝑜𝑤𝑒𝑑</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𝑖𝑛𝑠𝑡𝑟𝑢𝑐𝑡𝑖𝑜𝑛𝑠</m:t>
                          </m:r>
                        </m:den>
                      </m:f>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22" name="TextBox 21">
                <a:extLst>
                  <a:ext uri="{FF2B5EF4-FFF2-40B4-BE49-F238E27FC236}">
                    <a16:creationId xmlns:a16="http://schemas.microsoft.com/office/drawing/2014/main" id="{FD539521-DAAC-2023-65ED-E758F1820CEB}"/>
                  </a:ext>
                </a:extLst>
              </p:cNvPr>
              <p:cNvSpPr txBox="1">
                <a:spLocks noRot="1" noChangeAspect="1" noMove="1" noResize="1" noEditPoints="1" noAdjustHandles="1" noChangeArrowheads="1" noChangeShapeType="1" noTextEdit="1"/>
              </p:cNvSpPr>
              <p:nvPr/>
            </p:nvSpPr>
            <p:spPr>
              <a:xfrm>
                <a:off x="2213805" y="2051758"/>
                <a:ext cx="4501681" cy="447302"/>
              </a:xfrm>
              <a:prstGeom prst="rect">
                <a:avLst/>
              </a:prstGeom>
              <a:blipFill>
                <a:blip r:embed="rId5"/>
                <a:stretch>
                  <a:fillRect l="-845" t="-8333" r="-845" b="-19444"/>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72A69DDB-0FFC-B005-B0D7-6DE04A1C625B}"/>
              </a:ext>
            </a:extLst>
          </p:cNvPr>
          <p:cNvSpPr txBox="1"/>
          <p:nvPr/>
        </p:nvSpPr>
        <p:spPr>
          <a:xfrm>
            <a:off x="3918733" y="5475098"/>
            <a:ext cx="7415813" cy="892552"/>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Medium to large as multiple LLM calls are involved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By default it’s 2 (1. Checks the no. of instructions which were followed in the generated answer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	   2. Generates a reason for the score calculated given the verdict for the opinions for the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	        instructions which were not followed)</a:t>
            </a:r>
          </a:p>
        </p:txBody>
      </p:sp>
      <p:sp>
        <p:nvSpPr>
          <p:cNvPr id="24" name="TextBox 23">
            <a:extLst>
              <a:ext uri="{FF2B5EF4-FFF2-40B4-BE49-F238E27FC236}">
                <a16:creationId xmlns:a16="http://schemas.microsoft.com/office/drawing/2014/main" id="{12250E06-3325-61A5-EA91-491C0F6621E0}"/>
              </a:ext>
            </a:extLst>
          </p:cNvPr>
          <p:cNvSpPr txBox="1"/>
          <p:nvPr/>
        </p:nvSpPr>
        <p:spPr>
          <a:xfrm>
            <a:off x="2270254" y="1104873"/>
            <a:ext cx="3940975" cy="523220"/>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How well did the generated answer follow the instructions mentioned in the prompt?</a:t>
            </a:r>
          </a:p>
        </p:txBody>
      </p:sp>
      <p:graphicFrame>
        <p:nvGraphicFramePr>
          <p:cNvPr id="25" name="Table 24">
            <a:extLst>
              <a:ext uri="{FF2B5EF4-FFF2-40B4-BE49-F238E27FC236}">
                <a16:creationId xmlns:a16="http://schemas.microsoft.com/office/drawing/2014/main" id="{40239DB5-7EE1-CEC1-EAE3-6E115E208856}"/>
              </a:ext>
            </a:extLst>
          </p:cNvPr>
          <p:cNvGraphicFramePr>
            <a:graphicFrameLocks noGrp="1"/>
          </p:cNvGraphicFramePr>
          <p:nvPr/>
        </p:nvGraphicFramePr>
        <p:xfrm>
          <a:off x="6555893" y="1094019"/>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Tree>
    <p:extLst>
      <p:ext uri="{BB962C8B-B14F-4D97-AF65-F5344CB8AC3E}">
        <p14:creationId xmlns:p14="http://schemas.microsoft.com/office/powerpoint/2010/main" val="38323514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56257-962C-1F39-1057-B7C5EBEAAFD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EE43EA1B-1EA3-5D74-38A2-9CDB0927D532}"/>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6: Toxicity</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32BF67DD-4198-2411-6967-5E71ED8F1074}"/>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15" name="TextBox 14">
            <a:extLst>
              <a:ext uri="{FF2B5EF4-FFF2-40B4-BE49-F238E27FC236}">
                <a16:creationId xmlns:a16="http://schemas.microsoft.com/office/drawing/2014/main" id="{2D769285-B84E-97CC-A224-EDB5DFF50368}"/>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86E83248-1FB3-70AE-031B-6D8E7BEC26CE}"/>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7" name="TextBox 16">
            <a:extLst>
              <a:ext uri="{FF2B5EF4-FFF2-40B4-BE49-F238E27FC236}">
                <a16:creationId xmlns:a16="http://schemas.microsoft.com/office/drawing/2014/main" id="{E617ECED-F8A4-F350-BCFE-B9EC7C3A1D42}"/>
              </a:ext>
            </a:extLst>
          </p:cNvPr>
          <p:cNvSpPr txBox="1"/>
          <p:nvPr/>
        </p:nvSpPr>
        <p:spPr>
          <a:xfrm>
            <a:off x="111336" y="3512363"/>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a:t>
            </a:r>
            <a:r>
              <a:rPr kumimoji="0" lang="en-US" sz="1800" b="1" i="0" u="none" strike="noStrike" kern="1200" cap="none" spc="0" normalizeH="0" baseline="0" noProof="0" err="1">
                <a:ln>
                  <a:noFill/>
                </a:ln>
                <a:solidFill>
                  <a:prstClr val="black"/>
                </a:solidFill>
                <a:effectLst/>
                <a:uLnTx/>
                <a:uFillTx/>
                <a:latin typeface="Work Sans" pitchFamily="2" charset="77"/>
              </a:rPr>
              <a:t>DeepEval</a:t>
            </a:r>
            <a:r>
              <a:rPr kumimoji="0" lang="en-US" sz="1800" b="1" i="0" u="none" strike="noStrike" kern="1200" cap="none" spc="0" normalizeH="0" baseline="0" noProof="0">
                <a:ln>
                  <a:noFill/>
                </a:ln>
                <a:solidFill>
                  <a:prstClr val="black"/>
                </a:solidFill>
                <a:effectLst/>
                <a:uLnTx/>
                <a:uFillTx/>
                <a:latin typeface="Work Sans" pitchFamily="2" charset="77"/>
              </a:rPr>
              <a: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8" name="TextBox 17">
            <a:extLst>
              <a:ext uri="{FF2B5EF4-FFF2-40B4-BE49-F238E27FC236}">
                <a16:creationId xmlns:a16="http://schemas.microsoft.com/office/drawing/2014/main" id="{603AC9EA-A3D1-EA6D-B3E6-18D0560128E6}"/>
              </a:ext>
            </a:extLst>
          </p:cNvPr>
          <p:cNvSpPr txBox="1"/>
          <p:nvPr/>
        </p:nvSpPr>
        <p:spPr>
          <a:xfrm>
            <a:off x="237974" y="5475098"/>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9" name="TextBox 18">
            <a:extLst>
              <a:ext uri="{FF2B5EF4-FFF2-40B4-BE49-F238E27FC236}">
                <a16:creationId xmlns:a16="http://schemas.microsoft.com/office/drawing/2014/main" id="{B7418D21-EC13-2198-011C-DEC1B65B86DC}"/>
              </a:ext>
            </a:extLst>
          </p:cNvPr>
          <p:cNvSpPr txBox="1"/>
          <p:nvPr/>
        </p:nvSpPr>
        <p:spPr>
          <a:xfrm>
            <a:off x="267206" y="4871901"/>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20" name="TextBox 19">
            <a:extLst>
              <a:ext uri="{FF2B5EF4-FFF2-40B4-BE49-F238E27FC236}">
                <a16:creationId xmlns:a16="http://schemas.microsoft.com/office/drawing/2014/main" id="{CFB5E311-278D-7FE3-26D6-F26AA6CD5EC9}"/>
              </a:ext>
            </a:extLst>
          </p:cNvPr>
          <p:cNvSpPr txBox="1"/>
          <p:nvPr/>
        </p:nvSpPr>
        <p:spPr>
          <a:xfrm>
            <a:off x="2213810" y="484009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1.0</a:t>
            </a:r>
            <a:endParaRPr kumimoji="0" lang="en-IN" sz="1400" b="1" i="0" u="none" strike="noStrike" kern="1200" cap="none" spc="0" normalizeH="0" baseline="0" noProof="0">
              <a:ln>
                <a:noFill/>
              </a:ln>
              <a:solidFill>
                <a:prstClr val="black"/>
              </a:solidFill>
              <a:effectLst/>
              <a:uLnTx/>
              <a:uFillTx/>
              <a:latin typeface="Work Sans" pitchFamily="2" charset="77"/>
            </a:endParaRPr>
          </a:p>
        </p:txBody>
      </p:sp>
      <p:pic>
        <p:nvPicPr>
          <p:cNvPr id="21" name="Picture 20">
            <a:extLst>
              <a:ext uri="{FF2B5EF4-FFF2-40B4-BE49-F238E27FC236}">
                <a16:creationId xmlns:a16="http://schemas.microsoft.com/office/drawing/2014/main" id="{8DECA116-E19B-8EEC-99E7-1BCC70FAA599}"/>
              </a:ext>
            </a:extLst>
          </p:cNvPr>
          <p:cNvPicPr>
            <a:picLocks noChangeAspect="1"/>
          </p:cNvPicPr>
          <p:nvPr/>
        </p:nvPicPr>
        <p:blipFill>
          <a:blip r:embed="rId4"/>
          <a:stretch>
            <a:fillRect/>
          </a:stretch>
        </p:blipFill>
        <p:spPr>
          <a:xfrm>
            <a:off x="2213806" y="2833456"/>
            <a:ext cx="6296540" cy="1727146"/>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0E16854-81CF-9212-9B9F-740E888C99DB}"/>
                  </a:ext>
                </a:extLst>
              </p:cNvPr>
              <p:cNvSpPr txBox="1"/>
              <p:nvPr/>
            </p:nvSpPr>
            <p:spPr>
              <a:xfrm>
                <a:off x="2213806" y="2064674"/>
                <a:ext cx="3029291" cy="44730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𝑇𝑜𝑥𝑖𝑐𝑖𝑡𝑦</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𝑁𝑢𝑚𝑏𝑒𝑟</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𝑡𝑜𝑥𝑖𝑐</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𝑜𝑝𝑖𝑛𝑖𝑜𝑛𝑠</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𝑜𝑝𝑖𝑛𝑖𝑜𝑛𝑠</m:t>
                          </m:r>
                        </m:den>
                      </m:f>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22" name="TextBox 21">
                <a:extLst>
                  <a:ext uri="{FF2B5EF4-FFF2-40B4-BE49-F238E27FC236}">
                    <a16:creationId xmlns:a16="http://schemas.microsoft.com/office/drawing/2014/main" id="{60E16854-81CF-9212-9B9F-740E888C99DB}"/>
                  </a:ext>
                </a:extLst>
              </p:cNvPr>
              <p:cNvSpPr txBox="1">
                <a:spLocks noRot="1" noChangeAspect="1" noMove="1" noResize="1" noEditPoints="1" noAdjustHandles="1" noChangeArrowheads="1" noChangeShapeType="1" noTextEdit="1"/>
              </p:cNvSpPr>
              <p:nvPr/>
            </p:nvSpPr>
            <p:spPr>
              <a:xfrm>
                <a:off x="2213806" y="2064674"/>
                <a:ext cx="3029291" cy="447302"/>
              </a:xfrm>
              <a:prstGeom prst="rect">
                <a:avLst/>
              </a:prstGeom>
              <a:blipFill>
                <a:blip r:embed="rId5"/>
                <a:stretch>
                  <a:fillRect l="-1674" t="-8333" r="-1674" b="-19444"/>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18BA5273-FF7C-524A-7138-35CFF41ACC40}"/>
              </a:ext>
            </a:extLst>
          </p:cNvPr>
          <p:cNvSpPr txBox="1"/>
          <p:nvPr/>
        </p:nvSpPr>
        <p:spPr>
          <a:xfrm>
            <a:off x="3768214" y="5475098"/>
            <a:ext cx="6159058" cy="892552"/>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Medium to large as multiple LLM calls are involved </a:t>
            </a:r>
            <a:endParaRPr kumimoji="0" lang="en-US" sz="1400" b="0" i="1" u="none" strike="noStrike" kern="1200" cap="none" spc="0" normalizeH="0" baseline="0" noProof="0" dirty="0">
              <a:ln>
                <a:noFill/>
              </a:ln>
              <a:solidFill>
                <a:prstClr val="black"/>
              </a:solidFill>
              <a:effectLst/>
              <a:uLnTx/>
              <a:uFillTx/>
              <a:latin typeface="Work Sans" pitchFamily="2" charset="77"/>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By default it’s 3 (1. Call to generate all the opinions in the generated answer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	   2. Checks which opinions are toxic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	   3. Generates a reason for the score calculated given the toxic opinions)</a:t>
            </a:r>
          </a:p>
        </p:txBody>
      </p:sp>
      <p:graphicFrame>
        <p:nvGraphicFramePr>
          <p:cNvPr id="24" name="Table 23">
            <a:extLst>
              <a:ext uri="{FF2B5EF4-FFF2-40B4-BE49-F238E27FC236}">
                <a16:creationId xmlns:a16="http://schemas.microsoft.com/office/drawing/2014/main" id="{7091A672-FF25-972A-D117-49FE60E1CE4A}"/>
              </a:ext>
            </a:extLst>
          </p:cNvPr>
          <p:cNvGraphicFramePr>
            <a:graphicFrameLocks noGrp="1"/>
          </p:cNvGraphicFramePr>
          <p:nvPr/>
        </p:nvGraphicFramePr>
        <p:xfrm>
          <a:off x="6555893" y="1094019"/>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25" name="TextBox 24">
            <a:extLst>
              <a:ext uri="{FF2B5EF4-FFF2-40B4-BE49-F238E27FC236}">
                <a16:creationId xmlns:a16="http://schemas.microsoft.com/office/drawing/2014/main" id="{188B49AB-7AF3-2514-DD11-B699130C4B4A}"/>
              </a:ext>
            </a:extLst>
          </p:cNvPr>
          <p:cNvSpPr txBox="1"/>
          <p:nvPr/>
        </p:nvSpPr>
        <p:spPr>
          <a:xfrm>
            <a:off x="2270254" y="1104873"/>
            <a:ext cx="3940975" cy="738664"/>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Measures how toxic the generated response is, in terms of number of opinions.</a:t>
            </a:r>
          </a:p>
        </p:txBody>
      </p:sp>
    </p:spTree>
    <p:extLst>
      <p:ext uri="{BB962C8B-B14F-4D97-AF65-F5344CB8AC3E}">
        <p14:creationId xmlns:p14="http://schemas.microsoft.com/office/powerpoint/2010/main" val="3803735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4BF74-F3D4-9DB0-3C96-1B6E0384BC9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49102AE-EB5B-B1E9-1C00-DD4E868B9AF3}"/>
              </a:ext>
            </a:extLst>
          </p:cNvPr>
          <p:cNvSpPr/>
          <p:nvPr/>
        </p:nvSpPr>
        <p:spPr>
          <a:xfrm>
            <a:off x="4239051" y="1450887"/>
            <a:ext cx="2554880" cy="437599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pic>
        <p:nvPicPr>
          <p:cNvPr id="3" name="Picture 2">
            <a:extLst>
              <a:ext uri="{FF2B5EF4-FFF2-40B4-BE49-F238E27FC236}">
                <a16:creationId xmlns:a16="http://schemas.microsoft.com/office/drawing/2014/main" id="{7B775A18-9596-5ACD-4306-467CD97B0F5F}"/>
              </a:ext>
            </a:extLst>
          </p:cNvPr>
          <p:cNvPicPr>
            <a:picLocks noChangeAspect="1"/>
          </p:cNvPicPr>
          <p:nvPr/>
        </p:nvPicPr>
        <p:blipFill>
          <a:blip r:embed="rId3"/>
          <a:stretch>
            <a:fillRect/>
          </a:stretch>
        </p:blipFill>
        <p:spPr>
          <a:xfrm>
            <a:off x="7989133" y="1861003"/>
            <a:ext cx="650570" cy="704336"/>
          </a:xfrm>
          <a:prstGeom prst="rect">
            <a:avLst/>
          </a:prstGeom>
        </p:spPr>
      </p:pic>
      <p:sp>
        <p:nvSpPr>
          <p:cNvPr id="4" name="TextBox 3">
            <a:extLst>
              <a:ext uri="{FF2B5EF4-FFF2-40B4-BE49-F238E27FC236}">
                <a16:creationId xmlns:a16="http://schemas.microsoft.com/office/drawing/2014/main" id="{A0E2E649-CCC6-2066-4798-A449FC22934E}"/>
              </a:ext>
            </a:extLst>
          </p:cNvPr>
          <p:cNvSpPr txBox="1"/>
          <p:nvPr/>
        </p:nvSpPr>
        <p:spPr>
          <a:xfrm>
            <a:off x="223965" y="4314962"/>
            <a:ext cx="133722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Work Sans" pitchFamily="2" charset="77"/>
                <a:ea typeface="メイリオ"/>
              </a:rPr>
              <a:t>TECHNIQUES</a:t>
            </a:r>
          </a:p>
        </p:txBody>
      </p:sp>
      <p:sp>
        <p:nvSpPr>
          <p:cNvPr id="5" name="TextBox 4">
            <a:extLst>
              <a:ext uri="{FF2B5EF4-FFF2-40B4-BE49-F238E27FC236}">
                <a16:creationId xmlns:a16="http://schemas.microsoft.com/office/drawing/2014/main" id="{CD765AC4-0CA1-9DFE-6816-09F35AEC76FB}"/>
              </a:ext>
            </a:extLst>
          </p:cNvPr>
          <p:cNvSpPr txBox="1"/>
          <p:nvPr/>
        </p:nvSpPr>
        <p:spPr>
          <a:xfrm>
            <a:off x="505343" y="5354475"/>
            <a:ext cx="64395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Work Sans" pitchFamily="2" charset="77"/>
                <a:ea typeface="メイリオ"/>
              </a:rPr>
              <a:t>HOW</a:t>
            </a:r>
          </a:p>
        </p:txBody>
      </p:sp>
      <p:sp>
        <p:nvSpPr>
          <p:cNvPr id="7" name="Rectangle 6">
            <a:extLst>
              <a:ext uri="{FF2B5EF4-FFF2-40B4-BE49-F238E27FC236}">
                <a16:creationId xmlns:a16="http://schemas.microsoft.com/office/drawing/2014/main" id="{A0E22B55-9983-6486-EF23-3B6EFA01689A}"/>
              </a:ext>
            </a:extLst>
          </p:cNvPr>
          <p:cNvSpPr/>
          <p:nvPr/>
        </p:nvSpPr>
        <p:spPr>
          <a:xfrm>
            <a:off x="1633743" y="4030755"/>
            <a:ext cx="2385379" cy="895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Few-shot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Chain-of-thought reasoning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Least-to-most prompting</a:t>
            </a:r>
          </a:p>
        </p:txBody>
      </p:sp>
      <p:sp>
        <p:nvSpPr>
          <p:cNvPr id="13" name="Rectangle 12">
            <a:extLst>
              <a:ext uri="{FF2B5EF4-FFF2-40B4-BE49-F238E27FC236}">
                <a16:creationId xmlns:a16="http://schemas.microsoft.com/office/drawing/2014/main" id="{B28FF337-DB19-FEEF-9F7D-8DAE33CEFA92}"/>
              </a:ext>
            </a:extLst>
          </p:cNvPr>
          <p:cNvSpPr/>
          <p:nvPr/>
        </p:nvSpPr>
        <p:spPr>
          <a:xfrm>
            <a:off x="1633743" y="5352587"/>
            <a:ext cx="2385379" cy="3451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Work Sans" pitchFamily="2" charset="77"/>
                <a:ea typeface="メイリオ"/>
              </a:rPr>
              <a:t>Prompt templates</a:t>
            </a:r>
          </a:p>
        </p:txBody>
      </p:sp>
      <p:sp>
        <p:nvSpPr>
          <p:cNvPr id="14" name="Rectangle 13">
            <a:extLst>
              <a:ext uri="{FF2B5EF4-FFF2-40B4-BE49-F238E27FC236}">
                <a16:creationId xmlns:a16="http://schemas.microsoft.com/office/drawing/2014/main" id="{C4A043CF-055C-9B64-B0EA-751903FB876E}"/>
              </a:ext>
            </a:extLst>
          </p:cNvPr>
          <p:cNvSpPr/>
          <p:nvPr/>
        </p:nvSpPr>
        <p:spPr>
          <a:xfrm>
            <a:off x="4319793" y="4030755"/>
            <a:ext cx="2385379" cy="895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Retrieval augmented generation (RAG)</a:t>
            </a:r>
          </a:p>
        </p:txBody>
      </p:sp>
      <p:sp>
        <p:nvSpPr>
          <p:cNvPr id="15" name="Rectangle 14">
            <a:extLst>
              <a:ext uri="{FF2B5EF4-FFF2-40B4-BE49-F238E27FC236}">
                <a16:creationId xmlns:a16="http://schemas.microsoft.com/office/drawing/2014/main" id="{F758560E-D436-DA7C-489E-5AF564622416}"/>
              </a:ext>
            </a:extLst>
          </p:cNvPr>
          <p:cNvSpPr/>
          <p:nvPr/>
        </p:nvSpPr>
        <p:spPr>
          <a:xfrm>
            <a:off x="4319793" y="5352587"/>
            <a:ext cx="2385379" cy="3451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Work Sans" pitchFamily="2" charset="77"/>
                <a:ea typeface="メイリオ"/>
              </a:rPr>
              <a:t>Using vector databases</a:t>
            </a:r>
          </a:p>
        </p:txBody>
      </p:sp>
      <p:sp>
        <p:nvSpPr>
          <p:cNvPr id="16" name="Rectangle 15">
            <a:extLst>
              <a:ext uri="{FF2B5EF4-FFF2-40B4-BE49-F238E27FC236}">
                <a16:creationId xmlns:a16="http://schemas.microsoft.com/office/drawing/2014/main" id="{3F8754B6-8993-B2A1-9B80-54B7DFD7527A}"/>
              </a:ext>
            </a:extLst>
          </p:cNvPr>
          <p:cNvSpPr/>
          <p:nvPr/>
        </p:nvSpPr>
        <p:spPr>
          <a:xfrm>
            <a:off x="7005843" y="4030755"/>
            <a:ext cx="2385379" cy="895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Adapters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err="1">
                <a:ln>
                  <a:noFill/>
                </a:ln>
                <a:solidFill>
                  <a:srgbClr val="000000"/>
                </a:solidFill>
                <a:effectLst/>
                <a:uLnTx/>
                <a:uFillTx/>
                <a:latin typeface="Work Sans" pitchFamily="2" charset="77"/>
                <a:ea typeface="メイリオ"/>
              </a:rPr>
              <a:t>LoRA</a:t>
            </a:r>
            <a:endParaRPr kumimoji="0" lang="en-IN" sz="1200" b="1" i="0" u="none" strike="noStrike" kern="1200" cap="none" spc="0" normalizeH="0" baseline="0" noProof="0" dirty="0">
              <a:ln>
                <a:noFill/>
              </a:ln>
              <a:solidFill>
                <a:srgbClr val="000000"/>
              </a:solidFill>
              <a:effectLst/>
              <a:uLnTx/>
              <a:uFillTx/>
              <a:latin typeface="Work Sans" pitchFamily="2" charset="77"/>
              <a:ea typeface="メイリオ"/>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IA3</a:t>
            </a:r>
          </a:p>
        </p:txBody>
      </p:sp>
      <p:sp>
        <p:nvSpPr>
          <p:cNvPr id="17" name="Rectangle 16">
            <a:extLst>
              <a:ext uri="{FF2B5EF4-FFF2-40B4-BE49-F238E27FC236}">
                <a16:creationId xmlns:a16="http://schemas.microsoft.com/office/drawing/2014/main" id="{FEE09D9F-8B2E-AD74-7779-7A4A351240AF}"/>
              </a:ext>
            </a:extLst>
          </p:cNvPr>
          <p:cNvSpPr/>
          <p:nvPr/>
        </p:nvSpPr>
        <p:spPr>
          <a:xfrm>
            <a:off x="7005843" y="5352587"/>
            <a:ext cx="2385379" cy="3451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Work Sans" pitchFamily="2" charset="77"/>
                <a:ea typeface="メイリオ"/>
              </a:rPr>
              <a:t>Add “custom” layers to LLM</a:t>
            </a:r>
          </a:p>
        </p:txBody>
      </p:sp>
      <p:sp>
        <p:nvSpPr>
          <p:cNvPr id="18" name="Rectangle 17">
            <a:extLst>
              <a:ext uri="{FF2B5EF4-FFF2-40B4-BE49-F238E27FC236}">
                <a16:creationId xmlns:a16="http://schemas.microsoft.com/office/drawing/2014/main" id="{7D551B90-4082-D31B-8A91-D7044FB5D12A}"/>
              </a:ext>
            </a:extLst>
          </p:cNvPr>
          <p:cNvSpPr/>
          <p:nvPr/>
        </p:nvSpPr>
        <p:spPr>
          <a:xfrm>
            <a:off x="9691893" y="4030755"/>
            <a:ext cx="2385379" cy="895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SFT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RLHF</a:t>
            </a:r>
          </a:p>
        </p:txBody>
      </p:sp>
      <p:sp>
        <p:nvSpPr>
          <p:cNvPr id="19" name="Rectangle 18">
            <a:extLst>
              <a:ext uri="{FF2B5EF4-FFF2-40B4-BE49-F238E27FC236}">
                <a16:creationId xmlns:a16="http://schemas.microsoft.com/office/drawing/2014/main" id="{69234465-33FB-5593-2EDE-01996651FA37}"/>
              </a:ext>
            </a:extLst>
          </p:cNvPr>
          <p:cNvSpPr/>
          <p:nvPr/>
        </p:nvSpPr>
        <p:spPr>
          <a:xfrm>
            <a:off x="9691893" y="5352587"/>
            <a:ext cx="2385379" cy="3451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Work Sans" pitchFamily="2" charset="77"/>
                <a:ea typeface="メイリオ"/>
              </a:rPr>
              <a:t>Tune LLM model weights</a:t>
            </a:r>
          </a:p>
        </p:txBody>
      </p:sp>
      <p:cxnSp>
        <p:nvCxnSpPr>
          <p:cNvPr id="20" name="Straight Arrow Connector 19">
            <a:extLst>
              <a:ext uri="{FF2B5EF4-FFF2-40B4-BE49-F238E27FC236}">
                <a16:creationId xmlns:a16="http://schemas.microsoft.com/office/drawing/2014/main" id="{63452486-AC83-8FB0-07E1-4A4228B432BB}"/>
              </a:ext>
            </a:extLst>
          </p:cNvPr>
          <p:cNvCxnSpPr>
            <a:cxnSpLocks/>
          </p:cNvCxnSpPr>
          <p:nvPr/>
        </p:nvCxnSpPr>
        <p:spPr>
          <a:xfrm flipH="1" flipV="1">
            <a:off x="1319004" y="1308929"/>
            <a:ext cx="414" cy="2011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E73DDA-AC6E-8EDA-3676-8E63DEED3BDA}"/>
              </a:ext>
            </a:extLst>
          </p:cNvPr>
          <p:cNvCxnSpPr>
            <a:cxnSpLocks/>
          </p:cNvCxnSpPr>
          <p:nvPr/>
        </p:nvCxnSpPr>
        <p:spPr>
          <a:xfrm>
            <a:off x="1319004" y="3320579"/>
            <a:ext cx="10758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31F1F16-D102-1594-26DC-1EEDBE6B17E9}"/>
              </a:ext>
            </a:extLst>
          </p:cNvPr>
          <p:cNvSpPr txBox="1"/>
          <p:nvPr/>
        </p:nvSpPr>
        <p:spPr>
          <a:xfrm>
            <a:off x="1698537" y="2885859"/>
            <a:ext cx="195438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PROMPT ENGINEERING</a:t>
            </a:r>
          </a:p>
        </p:txBody>
      </p:sp>
      <p:sp>
        <p:nvSpPr>
          <p:cNvPr id="23" name="TextBox 22">
            <a:extLst>
              <a:ext uri="{FF2B5EF4-FFF2-40B4-BE49-F238E27FC236}">
                <a16:creationId xmlns:a16="http://schemas.microsoft.com/office/drawing/2014/main" id="{1F7F9719-8E40-BB97-A961-BE6CB3022DF4}"/>
              </a:ext>
            </a:extLst>
          </p:cNvPr>
          <p:cNvSpPr txBox="1"/>
          <p:nvPr/>
        </p:nvSpPr>
        <p:spPr>
          <a:xfrm>
            <a:off x="5032935" y="2873603"/>
            <a:ext cx="5052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RAG</a:t>
            </a:r>
          </a:p>
        </p:txBody>
      </p:sp>
      <p:sp>
        <p:nvSpPr>
          <p:cNvPr id="24" name="TextBox 23">
            <a:extLst>
              <a:ext uri="{FF2B5EF4-FFF2-40B4-BE49-F238E27FC236}">
                <a16:creationId xmlns:a16="http://schemas.microsoft.com/office/drawing/2014/main" id="{0177940F-C334-3A1F-92E4-BDEA5BFC20F8}"/>
              </a:ext>
            </a:extLst>
          </p:cNvPr>
          <p:cNvSpPr txBox="1"/>
          <p:nvPr/>
        </p:nvSpPr>
        <p:spPr>
          <a:xfrm>
            <a:off x="6780634" y="2885859"/>
            <a:ext cx="319420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PARAMETER-EFFICIENT FINE-TUNING</a:t>
            </a:r>
          </a:p>
        </p:txBody>
      </p:sp>
      <p:sp>
        <p:nvSpPr>
          <p:cNvPr id="25" name="TextBox 24">
            <a:extLst>
              <a:ext uri="{FF2B5EF4-FFF2-40B4-BE49-F238E27FC236}">
                <a16:creationId xmlns:a16="http://schemas.microsoft.com/office/drawing/2014/main" id="{B52D8027-E26E-2A91-9CB5-23B42CBABA34}"/>
              </a:ext>
            </a:extLst>
          </p:cNvPr>
          <p:cNvSpPr txBox="1"/>
          <p:nvPr/>
        </p:nvSpPr>
        <p:spPr>
          <a:xfrm>
            <a:off x="10316169" y="2891352"/>
            <a:ext cx="118173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FINE TUNING</a:t>
            </a:r>
          </a:p>
        </p:txBody>
      </p:sp>
      <p:sp>
        <p:nvSpPr>
          <p:cNvPr id="26" name="TextBox 25">
            <a:extLst>
              <a:ext uri="{FF2B5EF4-FFF2-40B4-BE49-F238E27FC236}">
                <a16:creationId xmlns:a16="http://schemas.microsoft.com/office/drawing/2014/main" id="{9227D908-79E7-065E-171D-D592B06BA2AD}"/>
              </a:ext>
            </a:extLst>
          </p:cNvPr>
          <p:cNvSpPr txBox="1"/>
          <p:nvPr/>
        </p:nvSpPr>
        <p:spPr>
          <a:xfrm>
            <a:off x="84051" y="1466980"/>
            <a:ext cx="1215395"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Work Sans" pitchFamily="2" charset="77"/>
                <a:ea typeface="メイリオ"/>
              </a:rPr>
              <a:t>Data, compute &amp; investment</a:t>
            </a:r>
          </a:p>
        </p:txBody>
      </p:sp>
      <p:sp>
        <p:nvSpPr>
          <p:cNvPr id="27" name="TextBox 26">
            <a:extLst>
              <a:ext uri="{FF2B5EF4-FFF2-40B4-BE49-F238E27FC236}">
                <a16:creationId xmlns:a16="http://schemas.microsoft.com/office/drawing/2014/main" id="{3E0CD0A1-F3FF-1282-0996-08FAA8E53E40}"/>
              </a:ext>
            </a:extLst>
          </p:cNvPr>
          <p:cNvSpPr txBox="1"/>
          <p:nvPr/>
        </p:nvSpPr>
        <p:spPr>
          <a:xfrm>
            <a:off x="7215195" y="3336668"/>
            <a:ext cx="533697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Work Sans" pitchFamily="2" charset="77"/>
                <a:ea typeface="メイリオ"/>
              </a:rPr>
              <a:t>Accuracy for specific use-cases</a:t>
            </a:r>
          </a:p>
        </p:txBody>
      </p:sp>
      <p:pic>
        <p:nvPicPr>
          <p:cNvPr id="28" name="Picture 27">
            <a:extLst>
              <a:ext uri="{FF2B5EF4-FFF2-40B4-BE49-F238E27FC236}">
                <a16:creationId xmlns:a16="http://schemas.microsoft.com/office/drawing/2014/main" id="{DF698CFD-4790-A513-AAB8-740B1A29DADD}"/>
              </a:ext>
            </a:extLst>
          </p:cNvPr>
          <p:cNvPicPr>
            <a:picLocks noChangeAspect="1"/>
          </p:cNvPicPr>
          <p:nvPr/>
        </p:nvPicPr>
        <p:blipFill>
          <a:blip r:embed="rId4"/>
          <a:stretch>
            <a:fillRect/>
          </a:stretch>
        </p:blipFill>
        <p:spPr>
          <a:xfrm>
            <a:off x="2571042" y="2264273"/>
            <a:ext cx="510778" cy="478518"/>
          </a:xfrm>
          <a:prstGeom prst="rect">
            <a:avLst/>
          </a:prstGeom>
        </p:spPr>
      </p:pic>
      <p:sp>
        <p:nvSpPr>
          <p:cNvPr id="29" name="Oval 28">
            <a:extLst>
              <a:ext uri="{FF2B5EF4-FFF2-40B4-BE49-F238E27FC236}">
                <a16:creationId xmlns:a16="http://schemas.microsoft.com/office/drawing/2014/main" id="{AC959B0A-47F9-67E9-9732-B6C99302BB13}"/>
              </a:ext>
            </a:extLst>
          </p:cNvPr>
          <p:cNvSpPr/>
          <p:nvPr/>
        </p:nvSpPr>
        <p:spPr>
          <a:xfrm>
            <a:off x="2349778" y="1974486"/>
            <a:ext cx="914400" cy="914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Work Sans" pitchFamily="2" charset="77"/>
              <a:ea typeface="メイリオ"/>
            </a:endParaRPr>
          </a:p>
        </p:txBody>
      </p:sp>
      <p:pic>
        <p:nvPicPr>
          <p:cNvPr id="30" name="Picture 29">
            <a:extLst>
              <a:ext uri="{FF2B5EF4-FFF2-40B4-BE49-F238E27FC236}">
                <a16:creationId xmlns:a16="http://schemas.microsoft.com/office/drawing/2014/main" id="{1A9B3FF8-4D5B-BCBC-F1B0-CAECD8DF2784}"/>
              </a:ext>
            </a:extLst>
          </p:cNvPr>
          <p:cNvPicPr>
            <a:picLocks noChangeAspect="1"/>
          </p:cNvPicPr>
          <p:nvPr/>
        </p:nvPicPr>
        <p:blipFill>
          <a:blip r:embed="rId5"/>
          <a:stretch>
            <a:fillRect/>
          </a:stretch>
        </p:blipFill>
        <p:spPr>
          <a:xfrm>
            <a:off x="4969160" y="2040351"/>
            <a:ext cx="543038" cy="510778"/>
          </a:xfrm>
          <a:prstGeom prst="rect">
            <a:avLst/>
          </a:prstGeom>
        </p:spPr>
      </p:pic>
      <p:pic>
        <p:nvPicPr>
          <p:cNvPr id="31" name="Picture 30">
            <a:extLst>
              <a:ext uri="{FF2B5EF4-FFF2-40B4-BE49-F238E27FC236}">
                <a16:creationId xmlns:a16="http://schemas.microsoft.com/office/drawing/2014/main" id="{4A195147-8FA8-80DD-1AF9-E785D7F31A0F}"/>
              </a:ext>
            </a:extLst>
          </p:cNvPr>
          <p:cNvPicPr>
            <a:picLocks noChangeAspect="1"/>
          </p:cNvPicPr>
          <p:nvPr/>
        </p:nvPicPr>
        <p:blipFill>
          <a:blip r:embed="rId6"/>
          <a:stretch>
            <a:fillRect/>
          </a:stretch>
        </p:blipFill>
        <p:spPr>
          <a:xfrm>
            <a:off x="10527036" y="1553652"/>
            <a:ext cx="715090" cy="768855"/>
          </a:xfrm>
          <a:prstGeom prst="rect">
            <a:avLst/>
          </a:prstGeom>
        </p:spPr>
      </p:pic>
      <p:sp>
        <p:nvSpPr>
          <p:cNvPr id="32" name="Oval 31">
            <a:extLst>
              <a:ext uri="{FF2B5EF4-FFF2-40B4-BE49-F238E27FC236}">
                <a16:creationId xmlns:a16="http://schemas.microsoft.com/office/drawing/2014/main" id="{BBF89568-FEE7-CDBD-2037-19E3451AAE92}"/>
              </a:ext>
            </a:extLst>
          </p:cNvPr>
          <p:cNvSpPr/>
          <p:nvPr/>
        </p:nvSpPr>
        <p:spPr>
          <a:xfrm>
            <a:off x="4737759" y="1764954"/>
            <a:ext cx="1005840" cy="100584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33" name="Oval 32">
            <a:extLst>
              <a:ext uri="{FF2B5EF4-FFF2-40B4-BE49-F238E27FC236}">
                <a16:creationId xmlns:a16="http://schemas.microsoft.com/office/drawing/2014/main" id="{BCCEAEDA-EBB6-A0E2-1020-E8412A1308EC}"/>
              </a:ext>
            </a:extLst>
          </p:cNvPr>
          <p:cNvSpPr/>
          <p:nvPr/>
        </p:nvSpPr>
        <p:spPr>
          <a:xfrm>
            <a:off x="7693574" y="1603180"/>
            <a:ext cx="1106424" cy="11064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34" name="Oval 33">
            <a:extLst>
              <a:ext uri="{FF2B5EF4-FFF2-40B4-BE49-F238E27FC236}">
                <a16:creationId xmlns:a16="http://schemas.microsoft.com/office/drawing/2014/main" id="{ED96747D-D281-75B5-7283-E76BF46C0279}"/>
              </a:ext>
            </a:extLst>
          </p:cNvPr>
          <p:cNvSpPr/>
          <p:nvPr/>
        </p:nvSpPr>
        <p:spPr>
          <a:xfrm>
            <a:off x="10200161" y="1308929"/>
            <a:ext cx="1217066" cy="12170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36" name="TextBox 35">
            <a:extLst>
              <a:ext uri="{FF2B5EF4-FFF2-40B4-BE49-F238E27FC236}">
                <a16:creationId xmlns:a16="http://schemas.microsoft.com/office/drawing/2014/main" id="{1D11DB31-3BD2-5B09-DA49-7F547D7FE5F5}"/>
              </a:ext>
            </a:extLst>
          </p:cNvPr>
          <p:cNvSpPr txBox="1"/>
          <p:nvPr/>
        </p:nvSpPr>
        <p:spPr>
          <a:xfrm>
            <a:off x="8873559" y="5767182"/>
            <a:ext cx="2714205"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rPr>
              <a:t>Adapted from Nvidia Research with a few changes</a:t>
            </a:r>
          </a:p>
        </p:txBody>
      </p:sp>
      <p:pic>
        <p:nvPicPr>
          <p:cNvPr id="8" name="pasted-movie.png" descr="pasted-movie.png">
            <a:extLst>
              <a:ext uri="{FF2B5EF4-FFF2-40B4-BE49-F238E27FC236}">
                <a16:creationId xmlns:a16="http://schemas.microsoft.com/office/drawing/2014/main" id="{76D56D4E-4F98-FAC1-BF1F-636AB332F217}"/>
              </a:ext>
            </a:extLst>
          </p:cNvPr>
          <p:cNvPicPr>
            <a:picLocks noChangeAspect="1"/>
          </p:cNvPicPr>
          <p:nvPr/>
        </p:nvPicPr>
        <p:blipFill>
          <a:blip r:embed="rId7"/>
          <a:srcRect r="83605"/>
          <a:stretch>
            <a:fillRect/>
          </a:stretch>
        </p:blipFill>
        <p:spPr>
          <a:xfrm>
            <a:off x="11771332" y="122773"/>
            <a:ext cx="262547" cy="318005"/>
          </a:xfrm>
          <a:prstGeom prst="rect">
            <a:avLst/>
          </a:prstGeom>
          <a:ln w="3175">
            <a:miter lim="400000"/>
          </a:ln>
        </p:spPr>
      </p:pic>
      <p:sp>
        <p:nvSpPr>
          <p:cNvPr id="10" name="TextBox 9">
            <a:extLst>
              <a:ext uri="{FF2B5EF4-FFF2-40B4-BE49-F238E27FC236}">
                <a16:creationId xmlns:a16="http://schemas.microsoft.com/office/drawing/2014/main" id="{7A7FA83A-18B1-4A0D-85D3-3399693426B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Customizing* LLMs for Tasks - Overview</a:t>
            </a:r>
            <a:endParaRPr lang="en-US" sz="2400" dirty="0">
              <a:latin typeface="Work Sans" pitchFamily="2" charset="77"/>
              <a:sym typeface="LabGrotesque-Black"/>
            </a:endParaRPr>
          </a:p>
        </p:txBody>
      </p:sp>
      <p:sp>
        <p:nvSpPr>
          <p:cNvPr id="35" name="TextBox 34">
            <a:extLst>
              <a:ext uri="{FF2B5EF4-FFF2-40B4-BE49-F238E27FC236}">
                <a16:creationId xmlns:a16="http://schemas.microsoft.com/office/drawing/2014/main" id="{8AAA4E1E-CB0C-26BD-D0C1-C148D0799471}"/>
              </a:ext>
            </a:extLst>
          </p:cNvPr>
          <p:cNvSpPr txBox="1"/>
          <p:nvPr/>
        </p:nvSpPr>
        <p:spPr>
          <a:xfrm>
            <a:off x="337727" y="6561767"/>
            <a:ext cx="12045285"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*Note that this is called “finetuning” loosely, and even Prompt Engineering and RAG can be considered as finetuning for your application - a common understanding of the word “finetuning”</a:t>
            </a:r>
          </a:p>
        </p:txBody>
      </p:sp>
    </p:spTree>
    <p:extLst>
      <p:ext uri="{BB962C8B-B14F-4D97-AF65-F5344CB8AC3E}">
        <p14:creationId xmlns:p14="http://schemas.microsoft.com/office/powerpoint/2010/main" val="1875887409"/>
      </p:ext>
    </p:extLst>
  </p:cSld>
  <p:clrMapOvr>
    <a:masterClrMapping/>
  </p:clrMapOvr>
</p:sld>
</file>

<file path=ppt/theme/theme1.xml><?xml version="1.0" encoding="utf-8"?>
<a:theme xmlns:a="http://schemas.openxmlformats.org/drawingml/2006/main" name="4_White">
  <a:themeElements>
    <a:clrScheme name="White">
      <a:dk1>
        <a:srgbClr val="000000"/>
      </a:dk1>
      <a:lt1>
        <a:srgbClr val="FFFFFF"/>
      </a:lt1>
      <a:dk2>
        <a:srgbClr val="5E5E5E"/>
      </a:dk2>
      <a:lt2>
        <a:srgbClr val="DD524C"/>
      </a:lt2>
      <a:accent1>
        <a:srgbClr val="6BCAFE"/>
      </a:accent1>
      <a:accent2>
        <a:srgbClr val="354EFA"/>
      </a:accent2>
      <a:accent3>
        <a:srgbClr val="FCEDD8"/>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51772</TotalTime>
  <Words>7806</Words>
  <Application>Microsoft Macintosh PowerPoint</Application>
  <PresentationFormat>Widescreen</PresentationFormat>
  <Paragraphs>1276</Paragraphs>
  <Slides>85</Slides>
  <Notes>81</Notes>
  <HiddenSlides>10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85</vt:i4>
      </vt:variant>
    </vt:vector>
  </HeadingPairs>
  <TitlesOfParts>
    <vt:vector size="104" baseType="lpstr">
      <vt:lpstr>Aptos</vt:lpstr>
      <vt:lpstr>Aptos Display</vt:lpstr>
      <vt:lpstr>Aptos Narrow</vt:lpstr>
      <vt:lpstr>Arial</vt:lpstr>
      <vt:lpstr>Calibri</vt:lpstr>
      <vt:lpstr>Cambria Math</vt:lpstr>
      <vt:lpstr>Gill Sans MT</vt:lpstr>
      <vt:lpstr>Helvetica Neue</vt:lpstr>
      <vt:lpstr>LabGrotesque-Bold</vt:lpstr>
      <vt:lpstr>Nissan Pro Regular</vt:lpstr>
      <vt:lpstr>Open Sans</vt:lpstr>
      <vt:lpstr>Open Sans Light</vt:lpstr>
      <vt:lpstr>Poppins</vt:lpstr>
      <vt:lpstr>Wingdings</vt:lpstr>
      <vt:lpstr>Wingdings 2</vt:lpstr>
      <vt:lpstr>Work Sans</vt:lpstr>
      <vt:lpstr>4_White</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masterclass Machine learning plus (ML+) – august 2022  </dc:title>
  <dc:creator>Anant Agarwal</dc:creator>
  <cp:lastModifiedBy>Anant Agarwal</cp:lastModifiedBy>
  <cp:revision>1823</cp:revision>
  <dcterms:created xsi:type="dcterms:W3CDTF">2022-08-13T07:56:47Z</dcterms:created>
  <dcterms:modified xsi:type="dcterms:W3CDTF">2025-09-13T09:08:25Z</dcterms:modified>
</cp:coreProperties>
</file>